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3" r:id="rId8"/>
    <p:sldId id="264" r:id="rId9"/>
    <p:sldId id="265" r:id="rId10"/>
    <p:sldId id="266" r:id="rId11"/>
    <p:sldId id="267" r:id="rId12"/>
    <p:sldId id="262" r:id="rId13"/>
    <p:sldId id="269" r:id="rId1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DB42BC-90FA-4DF5-8CBA-66CAD5599BA2}" type="datetimeFigureOut">
              <a:rPr lang="en-US" smtClean="0"/>
              <a:t>4/6/2021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E068F8-E55C-456D-B5E3-6B28C287C5F4}" type="slidenum">
              <a:rPr lang="en-US" smtClean="0"/>
              <a:t>‹#›</a:t>
            </a:fld>
            <a:endParaRPr lang="en-US"/>
          </a:p>
        </p:txBody>
      </p:sp>
    </p:spTree>
    <p:extLst>
      <p:ext uri="{BB962C8B-B14F-4D97-AF65-F5344CB8AC3E}">
        <p14:creationId xmlns:p14="http://schemas.microsoft.com/office/powerpoint/2010/main" val="304851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068F8-E55C-456D-B5E3-6B28C287C5F4}" type="slidenum">
              <a:rPr lang="en-US" smtClean="0"/>
              <a:t>5</a:t>
            </a:fld>
            <a:endParaRPr lang="en-US"/>
          </a:p>
        </p:txBody>
      </p:sp>
    </p:spTree>
    <p:extLst>
      <p:ext uri="{BB962C8B-B14F-4D97-AF65-F5344CB8AC3E}">
        <p14:creationId xmlns:p14="http://schemas.microsoft.com/office/powerpoint/2010/main" val="350912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068F8-E55C-456D-B5E3-6B28C287C5F4}" type="slidenum">
              <a:rPr lang="en-US" smtClean="0"/>
              <a:t>6</a:t>
            </a:fld>
            <a:endParaRPr lang="en-US"/>
          </a:p>
        </p:txBody>
      </p:sp>
    </p:spTree>
    <p:extLst>
      <p:ext uri="{BB962C8B-B14F-4D97-AF65-F5344CB8AC3E}">
        <p14:creationId xmlns:p14="http://schemas.microsoft.com/office/powerpoint/2010/main" val="1584189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2021-04-06</a:t>
            </a:fld>
            <a:endParaRPr lang="ko-KR"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82536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2021-04-06</a:t>
            </a:fld>
            <a:endParaRPr lang="ko-KR"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22100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069514"/>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ltLang="ko-KR"/>
              <a:t>Click to edit Master title style</a:t>
            </a:r>
            <a:endParaRPr lang="ko-KR" alt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2021-04-06</a:t>
            </a:fld>
            <a:endParaRPr lang="ko-KR"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81979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p>
            <a:r>
              <a:rPr lang="en-US" altLang="ko-KR"/>
              <a:t>Click to edit Master title style</a:t>
            </a:r>
            <a:endParaRPr lang="ko-KR" alt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2021-04-06</a:t>
            </a:fld>
            <a:endParaRPr lang="ko-KR"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84590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lvl1pPr>
              <a:defRPr/>
            </a:lvl1pPr>
          </a:lstStyle>
          <a:p>
            <a:r>
              <a:rPr lang="en-US" altLang="ko-KR"/>
              <a:t>Click to edit Master title style</a:t>
            </a:r>
            <a:endParaRPr lang="ko-KR" alt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2021-04-06</a:t>
            </a:fld>
            <a:endParaRPr lang="ko-KR"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83414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p>
            <a:r>
              <a:rPr lang="en-US" altLang="ko-KR"/>
              <a:t>Click to edit Master title style</a:t>
            </a:r>
            <a:endParaRPr lang="ko-KR" alt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2021-04-06</a:t>
            </a:fld>
            <a:endParaRPr lang="ko-KR"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97873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2021-04-06</a:t>
            </a:fld>
            <a:endParaRPr lang="ko-KR"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76037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2021-04-06</a:t>
            </a:fld>
            <a:endParaRPr lang="ko-KR"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04678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E587EC-4A3E-4030-BABC-5E0C0236501C}" type="datetimeFigureOut">
              <a:rPr lang="ko-KR" altLang="en-US" smtClean="0"/>
              <a:t>2021-04-06</a:t>
            </a:fld>
            <a:endParaRPr lang="ko-KR"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02880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fif"/></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2783736" y="2276872"/>
            <a:ext cx="5904656" cy="1754326"/>
          </a:xfrm>
          <a:prstGeom prst="rect">
            <a:avLst/>
          </a:prstGeom>
          <a:noFill/>
          <a:ln w="9525">
            <a:noFill/>
            <a:miter lim="800000"/>
            <a:headEnd/>
            <a:tailEnd/>
          </a:ln>
        </p:spPr>
        <p:txBody>
          <a:bodyPr wrap="square">
            <a:spAutoFit/>
          </a:bodyPr>
          <a:lstStyle/>
          <a:p>
            <a:pPr algn="r"/>
            <a:r>
              <a:rPr lang="en-US" altLang="ko-KR" sz="3600" b="1" dirty="0">
                <a:solidFill>
                  <a:schemeClr val="bg1"/>
                </a:solidFill>
                <a:latin typeface="Arial" pitchFamily="34" charset="0"/>
                <a:ea typeface="맑은 고딕" pitchFamily="50" charset="-127"/>
                <a:cs typeface="Arial" pitchFamily="34" charset="0"/>
              </a:rPr>
              <a:t>Brief History of the Romanian Local Traditional Cuisine</a:t>
            </a:r>
          </a:p>
        </p:txBody>
      </p:sp>
      <p:sp>
        <p:nvSpPr>
          <p:cNvPr id="7" name="TextBox 6">
            <a:hlinkClick r:id="rId2"/>
          </p:cNvPr>
          <p:cNvSpPr txBox="1"/>
          <p:nvPr/>
        </p:nvSpPr>
        <p:spPr>
          <a:xfrm>
            <a:off x="0" y="6525344"/>
            <a:ext cx="8676456" cy="215444"/>
          </a:xfrm>
          <a:prstGeom prst="rect">
            <a:avLst/>
          </a:prstGeom>
          <a:noFill/>
        </p:spPr>
        <p:txBody>
          <a:bodyPr wrap="square" rtlCol="0">
            <a:spAutoFit/>
          </a:bodyPr>
          <a:lstStyle/>
          <a:p>
            <a:pPr algn="r"/>
            <a:r>
              <a:rPr lang="en-US" altLang="ko-KR" sz="800" dirty="0">
                <a:solidFill>
                  <a:schemeClr val="bg1"/>
                </a:solidFill>
                <a:latin typeface="Arial" pitchFamily="34" charset="0"/>
                <a:cs typeface="Arial" pitchFamily="34" charset="0"/>
              </a:rPr>
              <a:t>ALLPPT.com _ Free PowerPoint Templates, Diagrams and Charts</a:t>
            </a:r>
            <a:endParaRPr lang="ko-KR" altLang="en-US" sz="800" dirty="0">
              <a:solidFill>
                <a:schemeClr val="bg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0A1BE2D7-C65A-4EF8-80A8-C3B94BFA7B5B}"/>
              </a:ext>
            </a:extLst>
          </p:cNvPr>
          <p:cNvPicPr>
            <a:picLocks noChangeAspect="1"/>
          </p:cNvPicPr>
          <p:nvPr/>
        </p:nvPicPr>
        <p:blipFill>
          <a:blip r:embed="rId3"/>
          <a:stretch>
            <a:fillRect/>
          </a:stretch>
        </p:blipFill>
        <p:spPr>
          <a:xfrm>
            <a:off x="395536" y="404664"/>
            <a:ext cx="2767824" cy="792549"/>
          </a:xfrm>
          <a:prstGeom prst="rect">
            <a:avLst/>
          </a:prstGeom>
        </p:spPr>
      </p:pic>
      <p:pic>
        <p:nvPicPr>
          <p:cNvPr id="2" name="Picture 1">
            <a:extLst>
              <a:ext uri="{FF2B5EF4-FFF2-40B4-BE49-F238E27FC236}">
                <a16:creationId xmlns:a16="http://schemas.microsoft.com/office/drawing/2014/main" id="{6B51DB7D-010A-4A52-8E05-D45007706A44}"/>
              </a:ext>
            </a:extLst>
          </p:cNvPr>
          <p:cNvPicPr>
            <a:picLocks noChangeAspect="1"/>
          </p:cNvPicPr>
          <p:nvPr/>
        </p:nvPicPr>
        <p:blipFill>
          <a:blip r:embed="rId4"/>
          <a:stretch>
            <a:fillRect/>
          </a:stretch>
        </p:blipFill>
        <p:spPr>
          <a:xfrm>
            <a:off x="7380312" y="260648"/>
            <a:ext cx="1219306" cy="1438781"/>
          </a:xfrm>
          <a:prstGeom prst="rect">
            <a:avLst/>
          </a:prstGeom>
        </p:spPr>
      </p:pic>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08EC-2338-4B8A-A976-6EB8BCD9AC41}"/>
              </a:ext>
            </a:extLst>
          </p:cNvPr>
          <p:cNvSpPr>
            <a:spLocks noGrp="1"/>
          </p:cNvSpPr>
          <p:nvPr>
            <p:ph type="title"/>
          </p:nvPr>
        </p:nvSpPr>
        <p:spPr/>
        <p:txBody>
          <a:bodyPr/>
          <a:lstStyle/>
          <a:p>
            <a:pPr algn="ctr"/>
            <a:r>
              <a:rPr lang="en-GB" dirty="0"/>
              <a:t> </a:t>
            </a:r>
            <a:r>
              <a:rPr lang="en-GB" sz="3200" dirty="0"/>
              <a:t>Tochitura </a:t>
            </a:r>
            <a:r>
              <a:rPr lang="en-GB" sz="3200" dirty="0" err="1"/>
              <a:t>moldoveneasca</a:t>
            </a:r>
            <a:r>
              <a:rPr lang="en-GB" sz="3200" dirty="0"/>
              <a:t> (Moldavian Stew)</a:t>
            </a:r>
          </a:p>
        </p:txBody>
      </p:sp>
      <p:sp>
        <p:nvSpPr>
          <p:cNvPr id="3" name="Content Placeholder 2">
            <a:extLst>
              <a:ext uri="{FF2B5EF4-FFF2-40B4-BE49-F238E27FC236}">
                <a16:creationId xmlns:a16="http://schemas.microsoft.com/office/drawing/2014/main" id="{386C9E7B-9EF0-4559-B2E3-6E9D9081F363}"/>
              </a:ext>
            </a:extLst>
          </p:cNvPr>
          <p:cNvSpPr>
            <a:spLocks noGrp="1"/>
          </p:cNvSpPr>
          <p:nvPr>
            <p:ph idx="1"/>
          </p:nvPr>
        </p:nvSpPr>
        <p:spPr>
          <a:xfrm>
            <a:off x="4355976" y="1600200"/>
            <a:ext cx="4536504" cy="4525963"/>
          </a:xfrm>
        </p:spPr>
        <p:txBody>
          <a:bodyPr/>
          <a:lstStyle/>
          <a:p>
            <a:pPr marL="0" indent="0" algn="just">
              <a:buNone/>
            </a:pPr>
            <a:r>
              <a:rPr lang="en-US" sz="1800" dirty="0"/>
              <a:t>There is nothing like the famous </a:t>
            </a:r>
            <a:r>
              <a:rPr lang="ro-RO" sz="1800" dirty="0"/>
              <a:t>         </a:t>
            </a:r>
            <a:r>
              <a:rPr lang="en-US" sz="1800" dirty="0"/>
              <a:t>Moldavian stew, and there is no</a:t>
            </a:r>
            <a:r>
              <a:rPr lang="ro-RO" sz="1800" dirty="0"/>
              <a:t>              </a:t>
            </a:r>
            <a:r>
              <a:rPr lang="en-US" sz="1800" dirty="0"/>
              <a:t> exaggeration in saying that this is the </a:t>
            </a:r>
            <a:r>
              <a:rPr lang="ro-RO" sz="1800" dirty="0"/>
              <a:t>     </a:t>
            </a:r>
            <a:r>
              <a:rPr lang="en-US" sz="1800" dirty="0"/>
              <a:t>ultimate Romanian dish, as it combines</a:t>
            </a:r>
            <a:r>
              <a:rPr lang="ro-RO" sz="1800" dirty="0"/>
              <a:t>  </a:t>
            </a:r>
            <a:r>
              <a:rPr lang="en-US" sz="1800" dirty="0"/>
              <a:t> the best traditional foods Romania has to offer: mamaliga (polenta), traditional</a:t>
            </a:r>
            <a:r>
              <a:rPr lang="ro-RO" sz="1800" dirty="0"/>
              <a:t>     </a:t>
            </a:r>
            <a:r>
              <a:rPr lang="en-US" sz="1800" dirty="0"/>
              <a:t> salty fermented cheese, fried eggs, fried pork, traditional sausages, and pickles.</a:t>
            </a:r>
            <a:r>
              <a:rPr lang="ro-RO" sz="1800" dirty="0"/>
              <a:t>   </a:t>
            </a:r>
            <a:r>
              <a:rPr lang="en-US" sz="1800" dirty="0"/>
              <a:t> It's the perfect combination of tastes and textures.</a:t>
            </a:r>
          </a:p>
          <a:p>
            <a:pPr marL="0" indent="0" algn="just">
              <a:buNone/>
            </a:pPr>
            <a:r>
              <a:rPr lang="en-US" sz="1800" dirty="0"/>
              <a:t>The stars of this traditional dish are the</a:t>
            </a:r>
            <a:r>
              <a:rPr lang="ro-RO" sz="1800" dirty="0"/>
              <a:t>  </a:t>
            </a:r>
            <a:r>
              <a:rPr lang="en-US" sz="1800" dirty="0"/>
              <a:t> pork and sausages, which are best </a:t>
            </a:r>
            <a:r>
              <a:rPr lang="ro-RO" sz="1800" dirty="0"/>
              <a:t>        </a:t>
            </a:r>
            <a:r>
              <a:rPr lang="en-US" sz="1800" dirty="0"/>
              <a:t>cooked over an open fire in a cast-iron </a:t>
            </a:r>
            <a:r>
              <a:rPr lang="ro-RO" sz="1800" dirty="0"/>
              <a:t>  </a:t>
            </a:r>
            <a:r>
              <a:rPr lang="en-US" sz="1800" dirty="0"/>
              <a:t>stew pot, but they can also be fried in </a:t>
            </a:r>
            <a:r>
              <a:rPr lang="ro-RO" sz="1800" dirty="0"/>
              <a:t>  </a:t>
            </a:r>
            <a:r>
              <a:rPr lang="en-US" sz="1800" dirty="0"/>
              <a:t>a skillet. Over the delicious meat is then added white wine, tomato paste, onions, garlic, and bay leaves.</a:t>
            </a:r>
            <a:endParaRPr lang="en-GB" sz="1800" dirty="0"/>
          </a:p>
        </p:txBody>
      </p:sp>
      <p:pic>
        <p:nvPicPr>
          <p:cNvPr id="4" name="Picture 3">
            <a:extLst>
              <a:ext uri="{FF2B5EF4-FFF2-40B4-BE49-F238E27FC236}">
                <a16:creationId xmlns:a16="http://schemas.microsoft.com/office/drawing/2014/main" id="{4DD0625C-D357-4188-9B50-08F8B490FE32}"/>
              </a:ext>
            </a:extLst>
          </p:cNvPr>
          <p:cNvPicPr>
            <a:picLocks noChangeAspect="1"/>
          </p:cNvPicPr>
          <p:nvPr/>
        </p:nvPicPr>
        <p:blipFill>
          <a:blip r:embed="rId2"/>
          <a:stretch>
            <a:fillRect/>
          </a:stretch>
        </p:blipFill>
        <p:spPr>
          <a:xfrm>
            <a:off x="457200" y="2276872"/>
            <a:ext cx="3773916" cy="2519089"/>
          </a:xfrm>
          <a:prstGeom prst="rect">
            <a:avLst/>
          </a:prstGeom>
        </p:spPr>
      </p:pic>
    </p:spTree>
    <p:extLst>
      <p:ext uri="{BB962C8B-B14F-4D97-AF65-F5344CB8AC3E}">
        <p14:creationId xmlns:p14="http://schemas.microsoft.com/office/powerpoint/2010/main" val="260774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E4A6-FD4A-407E-BC23-EDA07EA0D89A}"/>
              </a:ext>
            </a:extLst>
          </p:cNvPr>
          <p:cNvSpPr>
            <a:spLocks noGrp="1"/>
          </p:cNvSpPr>
          <p:nvPr>
            <p:ph type="title"/>
          </p:nvPr>
        </p:nvSpPr>
        <p:spPr/>
        <p:txBody>
          <a:bodyPr/>
          <a:lstStyle/>
          <a:p>
            <a:pPr algn="ctr"/>
            <a:r>
              <a:rPr lang="en-US" sz="3200" dirty="0" err="1"/>
              <a:t>Papana</a:t>
            </a:r>
            <a:r>
              <a:rPr lang="ro-RO" sz="3200" dirty="0"/>
              <a:t>ș</a:t>
            </a:r>
            <a:r>
              <a:rPr lang="en-US" sz="3200" dirty="0" err="1"/>
              <a:t>i</a:t>
            </a:r>
            <a:r>
              <a:rPr lang="en-US" sz="3200" dirty="0"/>
              <a:t> with sour cream and jam</a:t>
            </a:r>
            <a:endParaRPr lang="en-GB" sz="3200" dirty="0"/>
          </a:p>
        </p:txBody>
      </p:sp>
      <p:sp>
        <p:nvSpPr>
          <p:cNvPr id="3" name="Content Placeholder 2">
            <a:extLst>
              <a:ext uri="{FF2B5EF4-FFF2-40B4-BE49-F238E27FC236}">
                <a16:creationId xmlns:a16="http://schemas.microsoft.com/office/drawing/2014/main" id="{E206E0C0-BE90-4CE4-A968-3F858B674EFF}"/>
              </a:ext>
            </a:extLst>
          </p:cNvPr>
          <p:cNvSpPr>
            <a:spLocks noGrp="1"/>
          </p:cNvSpPr>
          <p:nvPr>
            <p:ph idx="1"/>
          </p:nvPr>
        </p:nvSpPr>
        <p:spPr>
          <a:xfrm>
            <a:off x="457200" y="1484784"/>
            <a:ext cx="3970785" cy="4565104"/>
          </a:xfrm>
        </p:spPr>
        <p:txBody>
          <a:bodyPr/>
          <a:lstStyle/>
          <a:p>
            <a:pPr marL="0" indent="0" algn="just">
              <a:buNone/>
            </a:pPr>
            <a:r>
              <a:rPr lang="en-US" sz="1800" dirty="0"/>
              <a:t>A traditional dessert originating </a:t>
            </a:r>
            <a:r>
              <a:rPr lang="ro-RO" sz="1800" dirty="0"/>
              <a:t>    </a:t>
            </a:r>
            <a:r>
              <a:rPr lang="en-US" sz="1800" dirty="0"/>
              <a:t>from the northern part of the </a:t>
            </a:r>
            <a:r>
              <a:rPr lang="ro-RO" sz="1800" dirty="0"/>
              <a:t>         </a:t>
            </a:r>
            <a:r>
              <a:rPr lang="en-US" sz="1800" dirty="0"/>
              <a:t>country but popular among all </a:t>
            </a:r>
            <a:r>
              <a:rPr lang="ro-RO" sz="1800" dirty="0"/>
              <a:t>       </a:t>
            </a:r>
            <a:r>
              <a:rPr lang="en-US" sz="1800" dirty="0"/>
              <a:t>Romanians, being available in</a:t>
            </a:r>
            <a:r>
              <a:rPr lang="ro-RO" sz="1800" dirty="0"/>
              <a:t>           </a:t>
            </a:r>
            <a:r>
              <a:rPr lang="en-US" sz="1800" dirty="0"/>
              <a:t> almost every restaurant.</a:t>
            </a:r>
          </a:p>
          <a:p>
            <a:pPr marL="0" indent="0" algn="just">
              <a:buNone/>
            </a:pPr>
            <a:r>
              <a:rPr lang="en-US" sz="1800" dirty="0" err="1"/>
              <a:t>Papanasi</a:t>
            </a:r>
            <a:r>
              <a:rPr lang="en-US" sz="1800" dirty="0"/>
              <a:t> are a kind of fried cheese doughnuts best served hot, with </a:t>
            </a:r>
            <a:r>
              <a:rPr lang="ro-RO" sz="1800" dirty="0"/>
              <a:t>     </a:t>
            </a:r>
            <a:r>
              <a:rPr lang="en-US" sz="1800" dirty="0"/>
              <a:t>sweet and sour cream, and </a:t>
            </a:r>
            <a:r>
              <a:rPr lang="ro-RO" sz="1800" dirty="0"/>
              <a:t>          </a:t>
            </a:r>
            <a:r>
              <a:rPr lang="en-US" sz="1800" dirty="0"/>
              <a:t>preferably, blueberry jam. Maybe it doesn't sound too appetizing but </a:t>
            </a:r>
            <a:r>
              <a:rPr lang="ro-RO" sz="1800" dirty="0"/>
              <a:t>   </a:t>
            </a:r>
            <a:r>
              <a:rPr lang="en-US" sz="1800" dirty="0"/>
              <a:t>the taste and the gummy texture</a:t>
            </a:r>
            <a:r>
              <a:rPr lang="ro-RO" sz="1800" dirty="0"/>
              <a:t>  </a:t>
            </a:r>
            <a:r>
              <a:rPr lang="en-US" sz="1800" dirty="0"/>
              <a:t> combined with the blueberries’ </a:t>
            </a:r>
            <a:r>
              <a:rPr lang="ro-RO" sz="1800" dirty="0"/>
              <a:t>     </a:t>
            </a:r>
            <a:r>
              <a:rPr lang="en-US" sz="1800" dirty="0"/>
              <a:t>sourness is absolutely divine!</a:t>
            </a:r>
            <a:endParaRPr lang="en-GB" sz="1800" dirty="0"/>
          </a:p>
        </p:txBody>
      </p:sp>
      <p:pic>
        <p:nvPicPr>
          <p:cNvPr id="4" name="Picture 3">
            <a:extLst>
              <a:ext uri="{FF2B5EF4-FFF2-40B4-BE49-F238E27FC236}">
                <a16:creationId xmlns:a16="http://schemas.microsoft.com/office/drawing/2014/main" id="{D5BED45D-EE5E-4B2A-BAB6-C01A2EB58E69}"/>
              </a:ext>
            </a:extLst>
          </p:cNvPr>
          <p:cNvPicPr>
            <a:picLocks noChangeAspect="1"/>
          </p:cNvPicPr>
          <p:nvPr/>
        </p:nvPicPr>
        <p:blipFill>
          <a:blip r:embed="rId2"/>
          <a:stretch>
            <a:fillRect/>
          </a:stretch>
        </p:blipFill>
        <p:spPr>
          <a:xfrm>
            <a:off x="4716016" y="1988840"/>
            <a:ext cx="4026158" cy="2682428"/>
          </a:xfrm>
          <a:prstGeom prst="rect">
            <a:avLst/>
          </a:prstGeom>
        </p:spPr>
      </p:pic>
    </p:spTree>
    <p:extLst>
      <p:ext uri="{BB962C8B-B14F-4D97-AF65-F5344CB8AC3E}">
        <p14:creationId xmlns:p14="http://schemas.microsoft.com/office/powerpoint/2010/main" val="217686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3C7D-61E9-483E-ABDF-89ADD93E7B0F}"/>
              </a:ext>
            </a:extLst>
          </p:cNvPr>
          <p:cNvSpPr>
            <a:spLocks noGrp="1"/>
          </p:cNvSpPr>
          <p:nvPr>
            <p:ph type="title"/>
          </p:nvPr>
        </p:nvSpPr>
        <p:spPr/>
        <p:txBody>
          <a:bodyPr/>
          <a:lstStyle/>
          <a:p>
            <a:pPr algn="ctr"/>
            <a:r>
              <a:rPr lang="ro-RO" sz="3200" dirty="0" err="1"/>
              <a:t>Conclusion</a:t>
            </a:r>
            <a:endParaRPr lang="en-GB" sz="3200" dirty="0"/>
          </a:p>
        </p:txBody>
      </p:sp>
      <p:sp>
        <p:nvSpPr>
          <p:cNvPr id="3" name="Content Placeholder 2">
            <a:extLst>
              <a:ext uri="{FF2B5EF4-FFF2-40B4-BE49-F238E27FC236}">
                <a16:creationId xmlns:a16="http://schemas.microsoft.com/office/drawing/2014/main" id="{0415CC2A-0B0F-46F8-96C6-E34E3164A970}"/>
              </a:ext>
            </a:extLst>
          </p:cNvPr>
          <p:cNvSpPr>
            <a:spLocks noGrp="1"/>
          </p:cNvSpPr>
          <p:nvPr>
            <p:ph idx="1"/>
          </p:nvPr>
        </p:nvSpPr>
        <p:spPr>
          <a:xfrm>
            <a:off x="323528" y="1069514"/>
            <a:ext cx="8712968" cy="4525963"/>
          </a:xfrm>
        </p:spPr>
        <p:txBody>
          <a:bodyPr/>
          <a:lstStyle/>
          <a:p>
            <a:pPr marL="0" indent="0" algn="just">
              <a:buNone/>
            </a:pPr>
            <a:r>
              <a:rPr lang="en-US" dirty="0"/>
              <a:t>Although less known around the world, </a:t>
            </a:r>
            <a:r>
              <a:rPr lang="ro-RO" dirty="0"/>
              <a:t>      </a:t>
            </a:r>
            <a:r>
              <a:rPr lang="en-US" dirty="0"/>
              <a:t>Romanian cuisine is always a nice surprise for tourists, getting numerous appreciations from those who are eager to try it. It may look </a:t>
            </a:r>
            <a:r>
              <a:rPr lang="ro-RO" dirty="0"/>
              <a:t>    </a:t>
            </a:r>
            <a:r>
              <a:rPr lang="en-US" dirty="0"/>
              <a:t>familiar at a first glance, but most of the</a:t>
            </a:r>
            <a:r>
              <a:rPr lang="ro-RO" dirty="0"/>
              <a:t>      </a:t>
            </a:r>
            <a:r>
              <a:rPr lang="en-US" dirty="0"/>
              <a:t> time, a Romanian dish can have a unique </a:t>
            </a:r>
            <a:r>
              <a:rPr lang="ro-RO" dirty="0"/>
              <a:t>     </a:t>
            </a:r>
            <a:r>
              <a:rPr lang="en-US" dirty="0"/>
              <a:t>taste, giving the spices and the methods of </a:t>
            </a:r>
            <a:r>
              <a:rPr lang="ro-RO" dirty="0"/>
              <a:t>   </a:t>
            </a:r>
            <a:r>
              <a:rPr lang="en-US" dirty="0"/>
              <a:t>cooking used in this country.</a:t>
            </a:r>
            <a:endParaRPr lang="en-GB" dirty="0"/>
          </a:p>
        </p:txBody>
      </p:sp>
    </p:spTree>
    <p:extLst>
      <p:ext uri="{BB962C8B-B14F-4D97-AF65-F5344CB8AC3E}">
        <p14:creationId xmlns:p14="http://schemas.microsoft.com/office/powerpoint/2010/main" val="3355241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2411760" y="2420888"/>
            <a:ext cx="6408712" cy="1446550"/>
          </a:xfrm>
          <a:prstGeom prst="rect">
            <a:avLst/>
          </a:prstGeom>
          <a:noFill/>
          <a:ln w="9525">
            <a:noFill/>
            <a:miter lim="800000"/>
            <a:headEnd/>
            <a:tailEnd/>
          </a:ln>
        </p:spPr>
        <p:txBody>
          <a:bodyPr wrap="square">
            <a:spAutoFit/>
          </a:bodyPr>
          <a:lstStyle/>
          <a:p>
            <a:pPr algn="r"/>
            <a:r>
              <a:rPr lang="ro-RO" altLang="ko-KR" sz="4400" b="1" dirty="0" err="1">
                <a:solidFill>
                  <a:schemeClr val="bg1"/>
                </a:solidFill>
                <a:latin typeface="Arial" pitchFamily="34" charset="0"/>
                <a:ea typeface="맑은 고딕" pitchFamily="50" charset="-127"/>
                <a:cs typeface="Arial" pitchFamily="34" charset="0"/>
              </a:rPr>
              <a:t>Thank</a:t>
            </a:r>
            <a:r>
              <a:rPr lang="ro-RO" altLang="ko-KR" sz="4400" b="1" dirty="0">
                <a:solidFill>
                  <a:schemeClr val="bg1"/>
                </a:solidFill>
                <a:latin typeface="Arial" pitchFamily="34" charset="0"/>
                <a:ea typeface="맑은 고딕" pitchFamily="50" charset="-127"/>
                <a:cs typeface="Arial" pitchFamily="34" charset="0"/>
              </a:rPr>
              <a:t> </a:t>
            </a:r>
            <a:r>
              <a:rPr lang="ro-RO" altLang="ko-KR" sz="4400" b="1" dirty="0" err="1">
                <a:solidFill>
                  <a:schemeClr val="bg1"/>
                </a:solidFill>
                <a:latin typeface="Arial" pitchFamily="34" charset="0"/>
                <a:ea typeface="맑은 고딕" pitchFamily="50" charset="-127"/>
                <a:cs typeface="Arial" pitchFamily="34" charset="0"/>
              </a:rPr>
              <a:t>you</a:t>
            </a:r>
            <a:r>
              <a:rPr lang="ro-RO" altLang="ko-KR" sz="4400" b="1" dirty="0">
                <a:solidFill>
                  <a:schemeClr val="bg1"/>
                </a:solidFill>
                <a:latin typeface="Arial" pitchFamily="34" charset="0"/>
                <a:ea typeface="맑은 고딕" pitchFamily="50" charset="-127"/>
                <a:cs typeface="Arial" pitchFamily="34" charset="0"/>
              </a:rPr>
              <a:t> for </a:t>
            </a:r>
            <a:r>
              <a:rPr lang="ro-RO" altLang="ko-KR" sz="4400" b="1" dirty="0" err="1">
                <a:solidFill>
                  <a:schemeClr val="bg1"/>
                </a:solidFill>
                <a:latin typeface="Arial" pitchFamily="34" charset="0"/>
                <a:ea typeface="맑은 고딕" pitchFamily="50" charset="-127"/>
                <a:cs typeface="Arial" pitchFamily="34" charset="0"/>
              </a:rPr>
              <a:t>your</a:t>
            </a:r>
            <a:r>
              <a:rPr lang="ro-RO" altLang="ko-KR" sz="4400" b="1" dirty="0">
                <a:solidFill>
                  <a:schemeClr val="bg1"/>
                </a:solidFill>
                <a:latin typeface="Arial" pitchFamily="34" charset="0"/>
                <a:ea typeface="맑은 고딕" pitchFamily="50" charset="-127"/>
                <a:cs typeface="Arial" pitchFamily="34" charset="0"/>
              </a:rPr>
              <a:t> </a:t>
            </a:r>
            <a:r>
              <a:rPr lang="ro-RO" altLang="ko-KR" sz="4400" b="1" dirty="0" err="1">
                <a:solidFill>
                  <a:schemeClr val="bg1"/>
                </a:solidFill>
                <a:latin typeface="Arial" pitchFamily="34" charset="0"/>
                <a:ea typeface="맑은 고딕" pitchFamily="50" charset="-127"/>
                <a:cs typeface="Arial" pitchFamily="34" charset="0"/>
              </a:rPr>
              <a:t>attention</a:t>
            </a:r>
            <a:r>
              <a:rPr lang="ro-RO" altLang="ko-KR" sz="3600" b="1" dirty="0">
                <a:solidFill>
                  <a:schemeClr val="bg1"/>
                </a:solidFill>
                <a:latin typeface="Arial" pitchFamily="34" charset="0"/>
                <a:ea typeface="맑은 고딕" pitchFamily="50" charset="-127"/>
                <a:cs typeface="Arial" pitchFamily="34" charset="0"/>
              </a:rPr>
              <a:t>!</a:t>
            </a:r>
            <a:endParaRPr lang="en-US" altLang="ko-KR" sz="3600" b="1" dirty="0">
              <a:solidFill>
                <a:schemeClr val="bg1"/>
              </a:solidFill>
              <a:latin typeface="Arial" pitchFamily="34" charset="0"/>
              <a:ea typeface="맑은 고딕" pitchFamily="50" charset="-127"/>
              <a:cs typeface="Arial" pitchFamily="34" charset="0"/>
            </a:endParaRPr>
          </a:p>
        </p:txBody>
      </p:sp>
      <p:sp>
        <p:nvSpPr>
          <p:cNvPr id="7" name="TextBox 6">
            <a:hlinkClick r:id="rId2"/>
          </p:cNvPr>
          <p:cNvSpPr txBox="1"/>
          <p:nvPr/>
        </p:nvSpPr>
        <p:spPr>
          <a:xfrm>
            <a:off x="0" y="6525344"/>
            <a:ext cx="8676456" cy="215444"/>
          </a:xfrm>
          <a:prstGeom prst="rect">
            <a:avLst/>
          </a:prstGeom>
          <a:noFill/>
        </p:spPr>
        <p:txBody>
          <a:bodyPr wrap="square" rtlCol="0">
            <a:spAutoFit/>
          </a:bodyPr>
          <a:lstStyle/>
          <a:p>
            <a:pPr algn="r"/>
            <a:r>
              <a:rPr lang="en-US" altLang="ko-KR" sz="800" dirty="0">
                <a:solidFill>
                  <a:schemeClr val="bg1"/>
                </a:solidFill>
                <a:latin typeface="Arial" pitchFamily="34" charset="0"/>
                <a:cs typeface="Arial" pitchFamily="34" charset="0"/>
              </a:rPr>
              <a:t>ALLPPT.com _ Free PowerPoint Templates, Diagrams and Charts</a:t>
            </a:r>
            <a:endParaRPr lang="ko-KR" altLang="en-US" sz="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3731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67408"/>
            <a:ext cx="8640960" cy="5328592"/>
          </a:xfrm>
        </p:spPr>
        <p:txBody>
          <a:bodyPr>
            <a:normAutofit/>
          </a:bodyPr>
          <a:lstStyle/>
          <a:p>
            <a:pPr marL="0" indent="0" algn="just">
              <a:buNone/>
            </a:pPr>
            <a:r>
              <a:rPr lang="en-US" altLang="ko-KR" sz="2600" dirty="0"/>
              <a:t>Much as the country’s culture, Romanian gastronomy reflects its wide and varied history. From the ancient times, the food providing activities of Romanian habitants were agriculture, animal growth and hunting, so the Romanian cuisine has always benefit from a wide variety of traditional meat products, cheese and vegetables.</a:t>
            </a:r>
            <a:endParaRPr lang="ko-KR" altLang="en-US" sz="2600" dirty="0">
              <a:solidFill>
                <a:schemeClr val="bg1"/>
              </a:solidFill>
            </a:endParaRPr>
          </a:p>
        </p:txBody>
      </p:sp>
      <p:sp>
        <p:nvSpPr>
          <p:cNvPr id="4" name="Title 3"/>
          <p:cNvSpPr>
            <a:spLocks noGrp="1"/>
          </p:cNvSpPr>
          <p:nvPr>
            <p:ph type="title"/>
          </p:nvPr>
        </p:nvSpPr>
        <p:spPr/>
        <p:txBody>
          <a:bodyPr/>
          <a:lstStyle/>
          <a:p>
            <a:pPr algn="ctr"/>
            <a:r>
              <a:rPr lang="ro-RO" altLang="ko-KR" sz="3200" dirty="0">
                <a:solidFill>
                  <a:schemeClr val="bg1"/>
                </a:solidFill>
              </a:rPr>
              <a:t>General presentation</a:t>
            </a:r>
            <a:endParaRPr lang="ko-KR" altLang="en-US" sz="32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3775719"/>
            <a:ext cx="4536504" cy="2835315"/>
          </a:xfrm>
          <a:prstGeom prst="rect">
            <a:avLst/>
          </a:prstGeom>
        </p:spPr>
      </p:pic>
    </p:spTree>
    <p:extLst>
      <p:ext uri="{BB962C8B-B14F-4D97-AF65-F5344CB8AC3E}">
        <p14:creationId xmlns:p14="http://schemas.microsoft.com/office/powerpoint/2010/main" val="89176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sz="3200" dirty="0"/>
              <a:t>History</a:t>
            </a:r>
            <a:endParaRPr lang="en-US" sz="3200" dirty="0"/>
          </a:p>
        </p:txBody>
      </p:sp>
      <p:sp>
        <p:nvSpPr>
          <p:cNvPr id="3" name="Content Placeholder 2"/>
          <p:cNvSpPr>
            <a:spLocks noGrp="1"/>
          </p:cNvSpPr>
          <p:nvPr>
            <p:ph idx="1"/>
          </p:nvPr>
        </p:nvSpPr>
        <p:spPr>
          <a:xfrm>
            <a:off x="323528" y="836712"/>
            <a:ext cx="8712968" cy="4525963"/>
          </a:xfrm>
        </p:spPr>
        <p:txBody>
          <a:bodyPr/>
          <a:lstStyle/>
          <a:p>
            <a:pPr marL="0" indent="0" algn="just">
              <a:buNone/>
            </a:pPr>
            <a:r>
              <a:rPr lang="ro-RO" sz="2600" dirty="0">
                <a:latin typeface="+mj-lt"/>
              </a:rPr>
              <a:t>Over the time, giving the continuous migration </a:t>
            </a:r>
            <a:r>
              <a:rPr lang="ro-RO" sz="2600" dirty="0" err="1">
                <a:latin typeface="+mj-lt"/>
              </a:rPr>
              <a:t>and</a:t>
            </a:r>
            <a:r>
              <a:rPr lang="ro-RO" sz="2600" dirty="0">
                <a:latin typeface="+mj-lt"/>
              </a:rPr>
              <a:t> </a:t>
            </a:r>
            <a:r>
              <a:rPr lang="en-US" sz="2600" dirty="0">
                <a:latin typeface="+mj-lt"/>
              </a:rPr>
              <a:t>    </a:t>
            </a:r>
            <a:r>
              <a:rPr lang="ro-RO" sz="2600" dirty="0" err="1">
                <a:latin typeface="+mj-lt"/>
              </a:rPr>
              <a:t>domination</a:t>
            </a:r>
            <a:r>
              <a:rPr lang="ro-RO" sz="2600" dirty="0">
                <a:latin typeface="+mj-lt"/>
              </a:rPr>
              <a:t> of various other nations, such as </a:t>
            </a:r>
            <a:r>
              <a:rPr lang="ro-RO" sz="2600" dirty="0" err="1">
                <a:latin typeface="+mj-lt"/>
              </a:rPr>
              <a:t>Ottoman</a:t>
            </a:r>
            <a:r>
              <a:rPr lang="ro-RO" sz="2600" dirty="0">
                <a:latin typeface="+mj-lt"/>
              </a:rPr>
              <a:t> </a:t>
            </a:r>
            <a:r>
              <a:rPr lang="en-US" sz="2600" dirty="0">
                <a:latin typeface="+mj-lt"/>
              </a:rPr>
              <a:t> </a:t>
            </a:r>
            <a:r>
              <a:rPr lang="ro-RO" sz="2600" dirty="0">
                <a:latin typeface="+mj-lt"/>
              </a:rPr>
              <a:t>Empire, over Romanian territory and the mix of cultures, </a:t>
            </a:r>
          </a:p>
          <a:p>
            <a:pPr marL="0" indent="0" algn="just">
              <a:buNone/>
            </a:pPr>
            <a:r>
              <a:rPr lang="ro-RO" sz="2600" dirty="0">
                <a:latin typeface="+mj-lt"/>
              </a:rPr>
              <a:t>Romanian cuisine has been influenced by the </a:t>
            </a:r>
            <a:r>
              <a:rPr lang="ro-RO" sz="2600" dirty="0" err="1">
                <a:latin typeface="+mj-lt"/>
              </a:rPr>
              <a:t>Balkan</a:t>
            </a:r>
            <a:r>
              <a:rPr lang="ro-RO" sz="2600" dirty="0">
                <a:latin typeface="+mj-lt"/>
              </a:rPr>
              <a:t> </a:t>
            </a:r>
            <a:r>
              <a:rPr lang="en-US" sz="2600" dirty="0">
                <a:latin typeface="+mj-lt"/>
              </a:rPr>
              <a:t>   </a:t>
            </a:r>
            <a:r>
              <a:rPr lang="ro-RO" sz="2600" dirty="0" err="1">
                <a:latin typeface="+mj-lt"/>
              </a:rPr>
              <a:t>cuisine</a:t>
            </a:r>
            <a:r>
              <a:rPr lang="ro-RO" sz="2600" dirty="0">
                <a:latin typeface="+mj-lt"/>
              </a:rPr>
              <a:t>, t</a:t>
            </a:r>
            <a:r>
              <a:rPr lang="en-US" sz="2600" dirty="0">
                <a:latin typeface="+mj-lt"/>
              </a:rPr>
              <a:t>he Turkish, the German, the Italian, and the     Hungarian dishes. </a:t>
            </a:r>
            <a:r>
              <a:rPr lang="en-US" sz="2600" dirty="0" err="1">
                <a:latin typeface="+mj-lt"/>
              </a:rPr>
              <a:t>Ev</a:t>
            </a:r>
            <a:r>
              <a:rPr lang="ro-RO" sz="2600" dirty="0">
                <a:latin typeface="+mj-lt"/>
              </a:rPr>
              <a:t>e</a:t>
            </a:r>
            <a:r>
              <a:rPr lang="en-US" sz="2600" dirty="0">
                <a:latin typeface="+mj-lt"/>
              </a:rPr>
              <a:t>n today there is a lot of western   influence over the Romanian food.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057" y="4174543"/>
            <a:ext cx="5417885" cy="2376264"/>
          </a:xfrm>
          <a:prstGeom prst="rect">
            <a:avLst/>
          </a:prstGeom>
        </p:spPr>
      </p:pic>
    </p:spTree>
    <p:extLst>
      <p:ext uri="{BB962C8B-B14F-4D97-AF65-F5344CB8AC3E}">
        <p14:creationId xmlns:p14="http://schemas.microsoft.com/office/powerpoint/2010/main" val="131849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94314"/>
            <a:ext cx="8496944" cy="4525963"/>
          </a:xfrm>
        </p:spPr>
        <p:txBody>
          <a:bodyPr/>
          <a:lstStyle/>
          <a:p>
            <a:pPr marL="0" indent="0" algn="just">
              <a:buNone/>
            </a:pPr>
            <a:r>
              <a:rPr lang="en-US" sz="2600" dirty="0"/>
              <a:t>The soups, often sour with cabbage juice or vinegar,   are seasoned with egg and cream. Paprika, goulash    soup are dishes present in this area. But not only the  cuisine from the western part of the country             underwent western influences, but also the southern  one</a:t>
            </a:r>
            <a:r>
              <a:rPr lang="ro-RO" sz="2600" dirty="0"/>
              <a:t>.</a:t>
            </a:r>
            <a:endParaRPr lang="en-US" sz="2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933056"/>
            <a:ext cx="4088573" cy="2297693"/>
          </a:xfrm>
          <a:prstGeom prst="rect">
            <a:avLst/>
          </a:prstGeom>
        </p:spPr>
      </p:pic>
    </p:spTree>
    <p:extLst>
      <p:ext uri="{BB962C8B-B14F-4D97-AF65-F5344CB8AC3E}">
        <p14:creationId xmlns:p14="http://schemas.microsoft.com/office/powerpoint/2010/main" val="23575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548680"/>
            <a:ext cx="8712968" cy="4525963"/>
          </a:xfrm>
        </p:spPr>
        <p:txBody>
          <a:bodyPr/>
          <a:lstStyle/>
          <a:p>
            <a:pPr marL="0" indent="0" algn="just">
              <a:buNone/>
            </a:pPr>
            <a:r>
              <a:rPr lang="en-US" sz="2600" dirty="0"/>
              <a:t>Romania’s gastronomic culture inherited numerous       culinary habits from its invaders and </a:t>
            </a:r>
            <a:r>
              <a:rPr lang="en-US" sz="2600"/>
              <a:t>neighbours</a:t>
            </a:r>
            <a:r>
              <a:rPr lang="en-US" sz="2600" dirty="0"/>
              <a:t>: the     Romans were responsible for the pie, the Turks for       </a:t>
            </a:r>
            <a:r>
              <a:rPr lang="en-US" sz="2600" dirty="0" err="1"/>
              <a:t>ciorba</a:t>
            </a:r>
            <a:r>
              <a:rPr lang="en-US" sz="2600" dirty="0"/>
              <a:t> de </a:t>
            </a:r>
            <a:r>
              <a:rPr lang="en-US" sz="2600" dirty="0" err="1"/>
              <a:t>perisoare</a:t>
            </a:r>
            <a:r>
              <a:rPr lang="en-US" sz="2600" dirty="0"/>
              <a:t> (meatball soup), </a:t>
            </a:r>
            <a:r>
              <a:rPr lang="en-US" sz="2600" dirty="0" err="1"/>
              <a:t>chiftele</a:t>
            </a:r>
            <a:r>
              <a:rPr lang="en-US" sz="2600" dirty="0"/>
              <a:t> and </a:t>
            </a:r>
            <a:r>
              <a:rPr lang="en-US" sz="2600" dirty="0" err="1"/>
              <a:t>ardei</a:t>
            </a:r>
            <a:r>
              <a:rPr lang="en-US" sz="2600" dirty="0"/>
              <a:t>  </a:t>
            </a:r>
            <a:r>
              <a:rPr lang="en-US" sz="2600" dirty="0" err="1"/>
              <a:t>umpluti</a:t>
            </a:r>
            <a:r>
              <a:rPr lang="en-US" sz="2600" dirty="0"/>
              <a:t> (stuffed peppers), the Greeks for moussaka,     Austria brought the delicious schnitzel, and the           Bulgarians the various vegetable based dishes, like       </a:t>
            </a:r>
            <a:r>
              <a:rPr lang="en-US" sz="2600" dirty="0" err="1"/>
              <a:t>zacusca</a:t>
            </a:r>
            <a:r>
              <a:rPr lang="en-US" sz="2600" dirty="0"/>
              <a:t>, a very popular mix of boiled vegetables         prepared during autumn time.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4437112"/>
            <a:ext cx="3024336" cy="200753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437112"/>
            <a:ext cx="3024336" cy="2008160"/>
          </a:xfrm>
          <a:prstGeom prst="rect">
            <a:avLst/>
          </a:prstGeom>
        </p:spPr>
      </p:pic>
    </p:spTree>
    <p:extLst>
      <p:ext uri="{BB962C8B-B14F-4D97-AF65-F5344CB8AC3E}">
        <p14:creationId xmlns:p14="http://schemas.microsoft.com/office/powerpoint/2010/main" val="329403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376" y="364283"/>
            <a:ext cx="8435280" cy="5001419"/>
          </a:xfrm>
        </p:spPr>
        <p:txBody>
          <a:bodyPr/>
          <a:lstStyle/>
          <a:p>
            <a:pPr marL="0" indent="0" algn="just">
              <a:buNone/>
            </a:pPr>
            <a:r>
              <a:rPr lang="en-US" sz="2600" dirty="0"/>
              <a:t>One of the traditional meals is mamaliga, a type of    polenta, mostly made of maize flour, water and salt. It was used in the past as a substitute for bread, but     today we can find it in most traditional Romanian      restaurants, next to pork, beef or lamb dishes,</a:t>
            </a:r>
            <a:r>
              <a:rPr lang="ro-RO" sz="2600" dirty="0"/>
              <a:t>         </a:t>
            </a:r>
            <a:r>
              <a:rPr lang="en-US" sz="2600" dirty="0"/>
              <a:t> Romanian cheese and sausages</a:t>
            </a:r>
            <a:r>
              <a:rPr lang="ro-RO" sz="2600" dirty="0"/>
              <a:t>.</a:t>
            </a:r>
            <a:endParaRPr lang="en-US"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3" y="3212976"/>
            <a:ext cx="3888432" cy="242232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005064"/>
            <a:ext cx="4308969" cy="2422321"/>
          </a:xfrm>
          <a:prstGeom prst="rect">
            <a:avLst/>
          </a:prstGeom>
        </p:spPr>
      </p:pic>
    </p:spTree>
    <p:extLst>
      <p:ext uri="{BB962C8B-B14F-4D97-AF65-F5344CB8AC3E}">
        <p14:creationId xmlns:p14="http://schemas.microsoft.com/office/powerpoint/2010/main" val="220852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8E90-D564-42B1-99FD-FF66B130D2A4}"/>
              </a:ext>
            </a:extLst>
          </p:cNvPr>
          <p:cNvSpPr>
            <a:spLocks noGrp="1"/>
          </p:cNvSpPr>
          <p:nvPr>
            <p:ph type="title"/>
          </p:nvPr>
        </p:nvSpPr>
        <p:spPr/>
        <p:txBody>
          <a:bodyPr/>
          <a:lstStyle/>
          <a:p>
            <a:pPr algn="ctr"/>
            <a:r>
              <a:rPr lang="en-GB" dirty="0"/>
              <a:t> </a:t>
            </a:r>
            <a:br>
              <a:rPr lang="en-GB" dirty="0"/>
            </a:br>
            <a:r>
              <a:rPr lang="en-US" sz="3200" dirty="0"/>
              <a:t>Romanian dishes that everyone should try</a:t>
            </a:r>
            <a:br>
              <a:rPr lang="en-GB" dirty="0"/>
            </a:br>
            <a:r>
              <a:rPr lang="en-GB" sz="3200" dirty="0" err="1"/>
              <a:t>Sarmale</a:t>
            </a:r>
            <a:r>
              <a:rPr lang="en-GB" sz="3200" dirty="0"/>
              <a:t> (Cabbage Rolls)</a:t>
            </a:r>
          </a:p>
        </p:txBody>
      </p:sp>
      <p:sp>
        <p:nvSpPr>
          <p:cNvPr id="3" name="Content Placeholder 2">
            <a:extLst>
              <a:ext uri="{FF2B5EF4-FFF2-40B4-BE49-F238E27FC236}">
                <a16:creationId xmlns:a16="http://schemas.microsoft.com/office/drawing/2014/main" id="{C6C17CC7-4C28-4E69-9963-01DF9C5DFA56}"/>
              </a:ext>
            </a:extLst>
          </p:cNvPr>
          <p:cNvSpPr>
            <a:spLocks noGrp="1"/>
          </p:cNvSpPr>
          <p:nvPr>
            <p:ph idx="1"/>
          </p:nvPr>
        </p:nvSpPr>
        <p:spPr>
          <a:xfrm>
            <a:off x="4067944" y="1916832"/>
            <a:ext cx="4896544" cy="3845024"/>
          </a:xfrm>
        </p:spPr>
        <p:txBody>
          <a:bodyPr/>
          <a:lstStyle/>
          <a:p>
            <a:pPr marL="0" indent="0" algn="just">
              <a:buNone/>
            </a:pPr>
            <a:r>
              <a:rPr lang="en-US" sz="2000" dirty="0"/>
              <a:t>Considered to be Romania's national    dish, these stuffed cabbage rolls are      actually of Turkish origins.</a:t>
            </a:r>
          </a:p>
          <a:p>
            <a:pPr marL="0" indent="0" algn="just">
              <a:buNone/>
            </a:pPr>
            <a:r>
              <a:rPr lang="en-US" sz="2000" dirty="0"/>
              <a:t>The initial recipe was strongly modified over time until it reached what is         considered to be now the perfect         stuffing. A balanced mixture of rice and minced meat (usually pork or pork </a:t>
            </a:r>
            <a:r>
              <a:rPr lang="ro-RO" sz="2000" dirty="0"/>
              <a:t>      </a:t>
            </a:r>
            <a:r>
              <a:rPr lang="en-US" sz="2000" dirty="0"/>
              <a:t>combined with beef) and other </a:t>
            </a:r>
            <a:r>
              <a:rPr lang="ro-RO" sz="2000" dirty="0"/>
              <a:t>          </a:t>
            </a:r>
            <a:r>
              <a:rPr lang="en-US" sz="2000" dirty="0"/>
              <a:t>vegetables  and local herbs is rolled in</a:t>
            </a:r>
            <a:r>
              <a:rPr lang="ro-RO" sz="2000" dirty="0"/>
              <a:t>  </a:t>
            </a:r>
            <a:r>
              <a:rPr lang="en-US" sz="2000" dirty="0"/>
              <a:t> cabbage leaves or young grape leaves</a:t>
            </a:r>
            <a:r>
              <a:rPr lang="ro-RO" sz="2000" dirty="0"/>
              <a:t>  </a:t>
            </a:r>
            <a:r>
              <a:rPr lang="en-US" sz="2000" dirty="0"/>
              <a:t> for a delicate flavor.</a:t>
            </a:r>
            <a:endParaRPr lang="en-GB" sz="2000" dirty="0"/>
          </a:p>
        </p:txBody>
      </p:sp>
      <p:pic>
        <p:nvPicPr>
          <p:cNvPr id="4" name="Picture 3">
            <a:extLst>
              <a:ext uri="{FF2B5EF4-FFF2-40B4-BE49-F238E27FC236}">
                <a16:creationId xmlns:a16="http://schemas.microsoft.com/office/drawing/2014/main" id="{C7643C0D-F279-4EB7-9ECB-8D2D0D9C16F5}"/>
              </a:ext>
            </a:extLst>
          </p:cNvPr>
          <p:cNvPicPr>
            <a:picLocks noChangeAspect="1"/>
          </p:cNvPicPr>
          <p:nvPr/>
        </p:nvPicPr>
        <p:blipFill>
          <a:blip r:embed="rId2"/>
          <a:stretch>
            <a:fillRect/>
          </a:stretch>
        </p:blipFill>
        <p:spPr>
          <a:xfrm>
            <a:off x="323528" y="2564904"/>
            <a:ext cx="3558039" cy="2370543"/>
          </a:xfrm>
          <a:prstGeom prst="rect">
            <a:avLst/>
          </a:prstGeom>
        </p:spPr>
      </p:pic>
    </p:spTree>
    <p:extLst>
      <p:ext uri="{BB962C8B-B14F-4D97-AF65-F5344CB8AC3E}">
        <p14:creationId xmlns:p14="http://schemas.microsoft.com/office/powerpoint/2010/main" val="2872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5845-16D9-4C36-B9BA-F4E9A0745A03}"/>
              </a:ext>
            </a:extLst>
          </p:cNvPr>
          <p:cNvSpPr>
            <a:spLocks noGrp="1"/>
          </p:cNvSpPr>
          <p:nvPr>
            <p:ph type="title"/>
          </p:nvPr>
        </p:nvSpPr>
        <p:spPr/>
        <p:txBody>
          <a:bodyPr/>
          <a:lstStyle/>
          <a:p>
            <a:pPr algn="ctr"/>
            <a:r>
              <a:rPr lang="en-GB" sz="3200" dirty="0" err="1"/>
              <a:t>Ciorba</a:t>
            </a:r>
            <a:r>
              <a:rPr lang="en-GB" sz="3200" dirty="0"/>
              <a:t> R</a:t>
            </a:r>
            <a:r>
              <a:rPr lang="ro-RO" sz="3200" dirty="0"/>
              <a:t>ă</a:t>
            </a:r>
            <a:r>
              <a:rPr lang="en-GB" sz="3200" dirty="0"/>
              <a:t>d</a:t>
            </a:r>
            <a:r>
              <a:rPr lang="ro-RO" sz="3200" dirty="0"/>
              <a:t>ă</a:t>
            </a:r>
            <a:r>
              <a:rPr lang="en-GB" sz="3200" dirty="0"/>
              <a:t>u</a:t>
            </a:r>
            <a:r>
              <a:rPr lang="ro-RO" sz="3200" dirty="0"/>
              <a:t>ț</a:t>
            </a:r>
            <a:r>
              <a:rPr lang="en-GB" sz="3200" dirty="0" err="1"/>
              <a:t>ean</a:t>
            </a:r>
            <a:r>
              <a:rPr lang="ro-RO" sz="3200" dirty="0"/>
              <a:t>ă</a:t>
            </a:r>
            <a:r>
              <a:rPr lang="en-GB" sz="3200" dirty="0"/>
              <a:t> (R</a:t>
            </a:r>
            <a:r>
              <a:rPr lang="ro-RO" sz="3200" dirty="0"/>
              <a:t>ă</a:t>
            </a:r>
            <a:r>
              <a:rPr lang="en-GB" sz="3200" dirty="0"/>
              <a:t>d</a:t>
            </a:r>
            <a:r>
              <a:rPr lang="ro-RO" sz="3200" dirty="0"/>
              <a:t>ă</a:t>
            </a:r>
            <a:r>
              <a:rPr lang="en-GB" sz="3200" dirty="0"/>
              <a:t>u</a:t>
            </a:r>
            <a:r>
              <a:rPr lang="ro-RO" sz="3200" dirty="0"/>
              <a:t>ț</a:t>
            </a:r>
            <a:r>
              <a:rPr lang="en-GB" sz="3200" dirty="0" err="1"/>
              <a:t>i</a:t>
            </a:r>
            <a:r>
              <a:rPr lang="en-GB" sz="3200" dirty="0"/>
              <a:t> Soup)</a:t>
            </a:r>
          </a:p>
        </p:txBody>
      </p:sp>
      <p:sp>
        <p:nvSpPr>
          <p:cNvPr id="3" name="Content Placeholder 2">
            <a:extLst>
              <a:ext uri="{FF2B5EF4-FFF2-40B4-BE49-F238E27FC236}">
                <a16:creationId xmlns:a16="http://schemas.microsoft.com/office/drawing/2014/main" id="{CB29BD3D-D19C-4D85-A7B7-CC48378D900C}"/>
              </a:ext>
            </a:extLst>
          </p:cNvPr>
          <p:cNvSpPr>
            <a:spLocks noGrp="1"/>
          </p:cNvSpPr>
          <p:nvPr>
            <p:ph idx="1"/>
          </p:nvPr>
        </p:nvSpPr>
        <p:spPr>
          <a:xfrm>
            <a:off x="4283968" y="1340768"/>
            <a:ext cx="4680520" cy="4525963"/>
          </a:xfrm>
        </p:spPr>
        <p:txBody>
          <a:bodyPr/>
          <a:lstStyle/>
          <a:p>
            <a:pPr marL="0" indent="0" algn="just">
              <a:buNone/>
            </a:pPr>
            <a:endParaRPr lang="ro-RO" sz="1800" dirty="0"/>
          </a:p>
          <a:p>
            <a:pPr marL="0" indent="0" algn="just">
              <a:buNone/>
            </a:pPr>
            <a:r>
              <a:rPr lang="en-US" sz="2000" dirty="0" err="1"/>
              <a:t>Ciorbă</a:t>
            </a:r>
            <a:r>
              <a:rPr lang="en-US" sz="2000" dirty="0"/>
              <a:t> refers to a type of traditional </a:t>
            </a:r>
            <a:r>
              <a:rPr lang="ro-RO" sz="2000" dirty="0"/>
              <a:t>  </a:t>
            </a:r>
            <a:r>
              <a:rPr lang="en-US" sz="2000" dirty="0"/>
              <a:t>soup which can be served in many</a:t>
            </a:r>
            <a:r>
              <a:rPr lang="ro-RO" sz="2000" dirty="0"/>
              <a:t>    </a:t>
            </a:r>
            <a:r>
              <a:rPr lang="en-US" sz="2000" dirty="0"/>
              <a:t> different ways, depending on the</a:t>
            </a:r>
            <a:r>
              <a:rPr lang="ro-RO" sz="2000" dirty="0"/>
              <a:t>      </a:t>
            </a:r>
            <a:r>
              <a:rPr lang="en-US" sz="2000" dirty="0"/>
              <a:t> ingredients used. But the one called</a:t>
            </a:r>
            <a:r>
              <a:rPr lang="ro-RO" sz="2000" dirty="0"/>
              <a:t>  </a:t>
            </a:r>
            <a:r>
              <a:rPr lang="en-US" sz="2000" dirty="0"/>
              <a:t> </a:t>
            </a:r>
            <a:r>
              <a:rPr lang="en-US" sz="2000" dirty="0" err="1"/>
              <a:t>rădăuțeană</a:t>
            </a:r>
            <a:r>
              <a:rPr lang="en-US" sz="2000" dirty="0"/>
              <a:t> is among the most </a:t>
            </a:r>
            <a:r>
              <a:rPr lang="ro-RO" sz="2000" dirty="0"/>
              <a:t>         </a:t>
            </a:r>
            <a:r>
              <a:rPr lang="en-US" sz="2000" dirty="0"/>
              <a:t>appreciated in Romania.</a:t>
            </a:r>
          </a:p>
          <a:p>
            <a:pPr marL="0" indent="0" algn="just">
              <a:buNone/>
            </a:pPr>
            <a:r>
              <a:rPr lang="en-US" sz="2000" dirty="0"/>
              <a:t>To keep it simple, this dish has plenty of sour cream and garlic in it, and for the specific sour taste, vinegar is used. It's a delicious soup, not too fatty and not too heavy either, but a whole </a:t>
            </a:r>
            <a:r>
              <a:rPr lang="ro-RO" sz="2000" dirty="0"/>
              <a:t>     </a:t>
            </a:r>
            <a:r>
              <a:rPr lang="en-US" sz="2000" dirty="0"/>
              <a:t>meal in itself.</a:t>
            </a:r>
          </a:p>
          <a:p>
            <a:pPr algn="just"/>
            <a:endParaRPr lang="en-US" sz="1400" dirty="0"/>
          </a:p>
        </p:txBody>
      </p:sp>
      <p:pic>
        <p:nvPicPr>
          <p:cNvPr id="4" name="Picture 3">
            <a:extLst>
              <a:ext uri="{FF2B5EF4-FFF2-40B4-BE49-F238E27FC236}">
                <a16:creationId xmlns:a16="http://schemas.microsoft.com/office/drawing/2014/main" id="{15F56E7A-9771-4DBF-8F65-FB011B66620F}"/>
              </a:ext>
            </a:extLst>
          </p:cNvPr>
          <p:cNvPicPr>
            <a:picLocks noChangeAspect="1"/>
          </p:cNvPicPr>
          <p:nvPr/>
        </p:nvPicPr>
        <p:blipFill>
          <a:blip r:embed="rId2"/>
          <a:stretch>
            <a:fillRect/>
          </a:stretch>
        </p:blipFill>
        <p:spPr>
          <a:xfrm>
            <a:off x="323528" y="2235597"/>
            <a:ext cx="3809999" cy="2736304"/>
          </a:xfrm>
          <a:prstGeom prst="rect">
            <a:avLst/>
          </a:prstGeom>
        </p:spPr>
      </p:pic>
    </p:spTree>
    <p:extLst>
      <p:ext uri="{BB962C8B-B14F-4D97-AF65-F5344CB8AC3E}">
        <p14:creationId xmlns:p14="http://schemas.microsoft.com/office/powerpoint/2010/main" val="2029068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9287-125D-4582-9A40-658832C883FE}"/>
              </a:ext>
            </a:extLst>
          </p:cNvPr>
          <p:cNvSpPr>
            <a:spLocks noGrp="1"/>
          </p:cNvSpPr>
          <p:nvPr>
            <p:ph type="title"/>
          </p:nvPr>
        </p:nvSpPr>
        <p:spPr>
          <a:xfrm>
            <a:off x="0" y="-50800"/>
            <a:ext cx="9144000" cy="1069514"/>
          </a:xfrm>
        </p:spPr>
        <p:txBody>
          <a:bodyPr/>
          <a:lstStyle/>
          <a:p>
            <a:pPr algn="ctr"/>
            <a:r>
              <a:rPr lang="en-GB" sz="3200" dirty="0" err="1"/>
              <a:t>Mici</a:t>
            </a:r>
            <a:endParaRPr lang="en-GB" sz="3200" dirty="0"/>
          </a:p>
        </p:txBody>
      </p:sp>
      <p:sp>
        <p:nvSpPr>
          <p:cNvPr id="3" name="Content Placeholder 2">
            <a:extLst>
              <a:ext uri="{FF2B5EF4-FFF2-40B4-BE49-F238E27FC236}">
                <a16:creationId xmlns:a16="http://schemas.microsoft.com/office/drawing/2014/main" id="{D5C4404B-649A-467C-98CC-87766A498366}"/>
              </a:ext>
            </a:extLst>
          </p:cNvPr>
          <p:cNvSpPr>
            <a:spLocks noGrp="1"/>
          </p:cNvSpPr>
          <p:nvPr>
            <p:ph idx="1"/>
          </p:nvPr>
        </p:nvSpPr>
        <p:spPr>
          <a:xfrm>
            <a:off x="323528" y="987387"/>
            <a:ext cx="8712968" cy="3521734"/>
          </a:xfrm>
        </p:spPr>
        <p:txBody>
          <a:bodyPr/>
          <a:lstStyle/>
          <a:p>
            <a:pPr marL="0" indent="0">
              <a:buNone/>
            </a:pPr>
            <a:endParaRPr lang="ro-RO" sz="2000" dirty="0"/>
          </a:p>
          <a:p>
            <a:pPr marL="0" indent="0" algn="just">
              <a:buNone/>
            </a:pPr>
            <a:r>
              <a:rPr lang="en-US" sz="2000" dirty="0"/>
              <a:t>Also known as </a:t>
            </a:r>
            <a:r>
              <a:rPr lang="en-US" sz="2000" dirty="0" err="1"/>
              <a:t>mititei</a:t>
            </a:r>
            <a:r>
              <a:rPr lang="en-US" sz="2000" dirty="0"/>
              <a:t>, they are the most popular Romanian grill dish, </a:t>
            </a:r>
            <a:r>
              <a:rPr lang="ro-RO" sz="2000" dirty="0"/>
              <a:t>    </a:t>
            </a:r>
            <a:r>
              <a:rPr lang="en-US" sz="2000" dirty="0"/>
              <a:t>and they are so loved that there is absolutely no Romanian who can </a:t>
            </a:r>
            <a:r>
              <a:rPr lang="ro-RO" sz="2000" dirty="0"/>
              <a:t>     </a:t>
            </a:r>
            <a:r>
              <a:rPr lang="en-US" sz="2000" dirty="0"/>
              <a:t>imagine a proper barbecue without them. These caseless sausages are </a:t>
            </a:r>
            <a:r>
              <a:rPr lang="ro-RO" sz="2000" dirty="0"/>
              <a:t>  </a:t>
            </a:r>
            <a:r>
              <a:rPr lang="en-US" sz="2000" dirty="0"/>
              <a:t>made of different combinations of ground meat, black pepper, and other spices, and they are grilled until they darken a little and become moist </a:t>
            </a:r>
            <a:r>
              <a:rPr lang="ro-RO" sz="2000" dirty="0"/>
              <a:t>  </a:t>
            </a:r>
            <a:r>
              <a:rPr lang="en-US" sz="2000" dirty="0"/>
              <a:t>and soft.</a:t>
            </a:r>
          </a:p>
          <a:p>
            <a:pPr marL="0" indent="0" algn="just">
              <a:buNone/>
            </a:pPr>
            <a:r>
              <a:rPr lang="en-US" sz="2000" dirty="0"/>
              <a:t>They are served simply with mustard and bread. You can find </a:t>
            </a:r>
            <a:r>
              <a:rPr lang="en-US" sz="2000" dirty="0" err="1"/>
              <a:t>mici</a:t>
            </a:r>
            <a:r>
              <a:rPr lang="en-US" sz="2000" dirty="0"/>
              <a:t> in </a:t>
            </a:r>
            <a:r>
              <a:rPr lang="ro-RO" sz="2000" dirty="0"/>
              <a:t>     </a:t>
            </a:r>
            <a:r>
              <a:rPr lang="en-US" sz="2000" dirty="0"/>
              <a:t>restaurants, in fast foods, in street food shops or you just can buy the </a:t>
            </a:r>
            <a:r>
              <a:rPr lang="ro-RO" sz="2000" dirty="0"/>
              <a:t>   </a:t>
            </a:r>
            <a:r>
              <a:rPr lang="en-US" sz="2000" dirty="0"/>
              <a:t>mixture from any grocery store, fresh or frozen, ready to be grilled or </a:t>
            </a:r>
            <a:r>
              <a:rPr lang="ro-RO" sz="2000" dirty="0"/>
              <a:t>    </a:t>
            </a:r>
            <a:r>
              <a:rPr lang="en-US" sz="2000" dirty="0"/>
              <a:t>fried whenever you feel like it</a:t>
            </a:r>
            <a:r>
              <a:rPr lang="en-US" sz="1100" dirty="0"/>
              <a:t>.</a:t>
            </a:r>
          </a:p>
          <a:p>
            <a:pPr marL="0" indent="0">
              <a:buNone/>
            </a:pPr>
            <a:endParaRPr lang="en-US" sz="1100" dirty="0"/>
          </a:p>
        </p:txBody>
      </p:sp>
      <p:pic>
        <p:nvPicPr>
          <p:cNvPr id="4" name="Picture 3">
            <a:extLst>
              <a:ext uri="{FF2B5EF4-FFF2-40B4-BE49-F238E27FC236}">
                <a16:creationId xmlns:a16="http://schemas.microsoft.com/office/drawing/2014/main" id="{4B1E5686-86FA-43A7-83CD-5D072222F829}"/>
              </a:ext>
            </a:extLst>
          </p:cNvPr>
          <p:cNvPicPr>
            <a:picLocks noChangeAspect="1"/>
          </p:cNvPicPr>
          <p:nvPr/>
        </p:nvPicPr>
        <p:blipFill>
          <a:blip r:embed="rId2"/>
          <a:stretch>
            <a:fillRect/>
          </a:stretch>
        </p:blipFill>
        <p:spPr>
          <a:xfrm>
            <a:off x="5076056" y="4507697"/>
            <a:ext cx="3456384" cy="2128433"/>
          </a:xfrm>
          <a:prstGeom prst="rect">
            <a:avLst/>
          </a:prstGeom>
        </p:spPr>
      </p:pic>
    </p:spTree>
    <p:extLst>
      <p:ext uri="{BB962C8B-B14F-4D97-AF65-F5344CB8AC3E}">
        <p14:creationId xmlns:p14="http://schemas.microsoft.com/office/powerpoint/2010/main" val="4194383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942</Words>
  <Application>Microsoft Office PowerPoint</Application>
  <PresentationFormat>On-screen Show (4:3)</PresentationFormat>
  <Paragraphs>33</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맑은 고딕</vt:lpstr>
      <vt:lpstr>Arial</vt:lpstr>
      <vt:lpstr>Calibri</vt:lpstr>
      <vt:lpstr>Office Theme</vt:lpstr>
      <vt:lpstr>PowerPoint Presentation</vt:lpstr>
      <vt:lpstr>General presentation</vt:lpstr>
      <vt:lpstr>History</vt:lpstr>
      <vt:lpstr>PowerPoint Presentation</vt:lpstr>
      <vt:lpstr>PowerPoint Presentation</vt:lpstr>
      <vt:lpstr>PowerPoint Presentation</vt:lpstr>
      <vt:lpstr>  Romanian dishes that everyone should try Sarmale (Cabbage Rolls)</vt:lpstr>
      <vt:lpstr>Ciorba Rădăuțeană (Rădăuți Soup)</vt:lpstr>
      <vt:lpstr>Mici</vt:lpstr>
      <vt:lpstr> Tochitura moldoveneasca (Moldavian Stew)</vt:lpstr>
      <vt:lpstr>Papanași with sour cream and jam</vt:lpstr>
      <vt:lpstr>Conclusion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Daniela Rotaru</cp:lastModifiedBy>
  <cp:revision>32</cp:revision>
  <dcterms:created xsi:type="dcterms:W3CDTF">2014-04-01T16:35:38Z</dcterms:created>
  <dcterms:modified xsi:type="dcterms:W3CDTF">2021-04-06T17:20:18Z</dcterms:modified>
</cp:coreProperties>
</file>