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6" r:id="rId3"/>
    <p:sldId id="257" r:id="rId4"/>
    <p:sldId id="264" r:id="rId5"/>
    <p:sldId id="259" r:id="rId6"/>
    <p:sldId id="262" r:id="rId7"/>
    <p:sldId id="265" r:id="rId8"/>
    <p:sldId id="260" r:id="rId9"/>
    <p:sldId id="261" r:id="rId10"/>
    <p:sldId id="269" r:id="rId11"/>
    <p:sldId id="267" r:id="rId12"/>
    <p:sldId id="263" r:id="rId13"/>
    <p:sldId id="270" r:id="rId14"/>
    <p:sldId id="268" r:id="rId15"/>
    <p:sldId id="271" r:id="rId16"/>
    <p:sldId id="272" r:id="rId17"/>
    <p:sldId id="273" r:id="rId1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434" autoAdjust="0"/>
  </p:normalViewPr>
  <p:slideViewPr>
    <p:cSldViewPr>
      <p:cViewPr varScale="1">
        <p:scale>
          <a:sx n="89" d="100"/>
          <a:sy n="89" d="100"/>
        </p:scale>
        <p:origin x="6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FE672-89D4-43E2-ABE3-1B7DB31ED134}" type="datetimeFigureOut">
              <a:rPr lang="ro-RO" smtClean="0"/>
              <a:t>06.04.2021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9F32E-9492-43EB-8666-2AA3DCA04BF9}" type="slidenum">
              <a:rPr lang="ro-RO" smtClean="0"/>
              <a:t>‹#›</a:t>
            </a:fld>
            <a:endParaRPr lang="ro-RO"/>
          </a:p>
        </p:txBody>
      </p:sp>
    </p:spTree>
    <p:extLst>
      <p:ext uri="{BB962C8B-B14F-4D97-AF65-F5344CB8AC3E}">
        <p14:creationId xmlns:p14="http://schemas.microsoft.com/office/powerpoint/2010/main" val="29451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DB79F32E-9492-43EB-8666-2AA3DCA04BF9}" type="slidenum">
              <a:rPr lang="ro-RO" smtClean="0"/>
              <a:t>5</a:t>
            </a:fld>
            <a:endParaRPr lang="ro-RO"/>
          </a:p>
        </p:txBody>
      </p:sp>
    </p:spTree>
    <p:extLst>
      <p:ext uri="{BB962C8B-B14F-4D97-AF65-F5344CB8AC3E}">
        <p14:creationId xmlns:p14="http://schemas.microsoft.com/office/powerpoint/2010/main" val="2275901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4/6/2021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851920" y="1851670"/>
            <a:ext cx="4860032" cy="1077218"/>
          </a:xfrm>
          <a:prstGeom prst="rect">
            <a:avLst/>
          </a:prstGeom>
          <a:noFill/>
          <a:ln w="9525">
            <a:noFill/>
            <a:miter lim="800000"/>
            <a:headEnd/>
            <a:tailEnd/>
          </a:ln>
        </p:spPr>
        <p:txBody>
          <a:bodyPr wrap="square">
            <a:spAutoFit/>
          </a:bodyPr>
          <a:lstStyle/>
          <a:p>
            <a:pPr algn="r"/>
            <a:r>
              <a:rPr lang="ro-RO" altLang="ko-KR" sz="3200" b="1" dirty="0">
                <a:solidFill>
                  <a:schemeClr val="tx1">
                    <a:lumMod val="75000"/>
                    <a:lumOff val="25000"/>
                  </a:schemeClr>
                </a:solidFill>
                <a:latin typeface="Arial" pitchFamily="34" charset="0"/>
                <a:ea typeface="맑은 고딕" pitchFamily="50" charset="-127"/>
                <a:cs typeface="Arial" pitchFamily="34" charset="0"/>
              </a:rPr>
              <a:t>Traditional Medicine in Romania</a:t>
            </a:r>
            <a:endParaRPr lang="en-US" altLang="ko-KR" sz="3200" b="1" dirty="0">
              <a:solidFill>
                <a:schemeClr val="tx1">
                  <a:lumMod val="75000"/>
                  <a:lumOff val="25000"/>
                </a:schemeClr>
              </a:solidFill>
              <a:latin typeface="Arial" pitchFamily="34" charset="0"/>
              <a:ea typeface="맑은 고딕" pitchFamily="50" charset="-127"/>
              <a:cs typeface="Arial" pitchFamily="34" charset="0"/>
            </a:endParaRPr>
          </a:p>
        </p:txBody>
      </p:sp>
      <p:pic>
        <p:nvPicPr>
          <p:cNvPr id="2" name="Picture 1">
            <a:extLst>
              <a:ext uri="{FF2B5EF4-FFF2-40B4-BE49-F238E27FC236}">
                <a16:creationId xmlns:a16="http://schemas.microsoft.com/office/drawing/2014/main" id="{C947C284-4E2D-4764-AFBB-2C08A61CF3D8}"/>
              </a:ext>
            </a:extLst>
          </p:cNvPr>
          <p:cNvPicPr>
            <a:picLocks noChangeAspect="1"/>
          </p:cNvPicPr>
          <p:nvPr/>
        </p:nvPicPr>
        <p:blipFill>
          <a:blip r:embed="rId2"/>
          <a:stretch>
            <a:fillRect/>
          </a:stretch>
        </p:blipFill>
        <p:spPr>
          <a:xfrm>
            <a:off x="323528" y="267494"/>
            <a:ext cx="2767824" cy="792549"/>
          </a:xfrm>
          <a:prstGeom prst="rect">
            <a:avLst/>
          </a:prstGeom>
        </p:spPr>
      </p:pic>
      <p:pic>
        <p:nvPicPr>
          <p:cNvPr id="3" name="Picture 2">
            <a:extLst>
              <a:ext uri="{FF2B5EF4-FFF2-40B4-BE49-F238E27FC236}">
                <a16:creationId xmlns:a16="http://schemas.microsoft.com/office/drawing/2014/main" id="{103D84FA-CE9F-45F8-AC99-9ABAC213A02F}"/>
              </a:ext>
            </a:extLst>
          </p:cNvPr>
          <p:cNvPicPr>
            <a:picLocks noChangeAspect="1"/>
          </p:cNvPicPr>
          <p:nvPr/>
        </p:nvPicPr>
        <p:blipFill>
          <a:blip r:embed="rId3"/>
          <a:stretch>
            <a:fillRect/>
          </a:stretch>
        </p:blipFill>
        <p:spPr>
          <a:xfrm>
            <a:off x="7616544" y="195486"/>
            <a:ext cx="1219306" cy="1438781"/>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932040" y="1059581"/>
            <a:ext cx="3966592" cy="3394075"/>
          </a:xfrm>
        </p:spPr>
        <p:txBody>
          <a:bodyPr>
            <a:normAutofit/>
          </a:bodyPr>
          <a:lstStyle/>
          <a:p>
            <a:pPr marL="0" indent="0" algn="just">
              <a:buNone/>
            </a:pPr>
            <a:r>
              <a:rPr lang="en-US" dirty="0"/>
              <a:t>Bees have been a source of alternative medicine since ancient times and Romania is keeping the tradition alive</a:t>
            </a:r>
            <a:r>
              <a:rPr lang="ro-RO" dirty="0"/>
              <a:t>.Beeke</a:t>
            </a:r>
            <a:r>
              <a:rPr lang="en-US" dirty="0"/>
              <a:t>e</a:t>
            </a:r>
            <a:r>
              <a:rPr lang="ro-RO" dirty="0"/>
              <a:t>ping is an important traditional occupation.</a:t>
            </a:r>
          </a:p>
        </p:txBody>
      </p:sp>
      <p:pic>
        <p:nvPicPr>
          <p:cNvPr id="9" name="Picture 8"/>
          <p:cNvPicPr>
            <a:picLocks noChangeAspect="1"/>
          </p:cNvPicPr>
          <p:nvPr/>
        </p:nvPicPr>
        <p:blipFill>
          <a:blip r:embed="rId2"/>
          <a:stretch>
            <a:fillRect/>
          </a:stretch>
        </p:blipFill>
        <p:spPr>
          <a:xfrm>
            <a:off x="925435" y="1566763"/>
            <a:ext cx="3614753" cy="2379712"/>
          </a:xfrm>
          <a:prstGeom prst="rect">
            <a:avLst/>
          </a:prstGeom>
        </p:spPr>
      </p:pic>
    </p:spTree>
    <p:extLst>
      <p:ext uri="{BB962C8B-B14F-4D97-AF65-F5344CB8AC3E}">
        <p14:creationId xmlns:p14="http://schemas.microsoft.com/office/powerpoint/2010/main" val="211666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95536" y="843558"/>
            <a:ext cx="4038600" cy="3394075"/>
          </a:xfrm>
        </p:spPr>
        <p:txBody>
          <a:bodyPr>
            <a:normAutofit fontScale="62500" lnSpcReduction="20000"/>
          </a:bodyPr>
          <a:lstStyle/>
          <a:p>
            <a:pPr marL="0" indent="0" algn="just">
              <a:buNone/>
            </a:pPr>
            <a:r>
              <a:rPr lang="en-US" b="1" dirty="0"/>
              <a:t>Honey</a:t>
            </a:r>
            <a:r>
              <a:rPr lang="en-US" dirty="0"/>
              <a:t> is a complex</a:t>
            </a:r>
            <a:r>
              <a:rPr lang="ro-RO" dirty="0"/>
              <a:t> </a:t>
            </a:r>
            <a:r>
              <a:rPr lang="en-US" dirty="0"/>
              <a:t>food, one of the healthiest:</a:t>
            </a:r>
            <a:r>
              <a:rPr lang="ro-RO" dirty="0"/>
              <a:t> </a:t>
            </a:r>
            <a:r>
              <a:rPr lang="en-US" dirty="0"/>
              <a:t>it contains</a:t>
            </a:r>
            <a:r>
              <a:rPr lang="ro-RO" dirty="0"/>
              <a:t> </a:t>
            </a:r>
            <a:r>
              <a:rPr lang="en-US" dirty="0"/>
              <a:t>vitamins,</a:t>
            </a:r>
            <a:r>
              <a:rPr lang="ro-RO" dirty="0"/>
              <a:t> </a:t>
            </a:r>
            <a:r>
              <a:rPr lang="en-US" dirty="0"/>
              <a:t>organic acids, minerals and enzymes from bees</a:t>
            </a:r>
            <a:r>
              <a:rPr lang="ro-RO" dirty="0"/>
              <a:t> </a:t>
            </a:r>
            <a:r>
              <a:rPr lang="en-US" dirty="0"/>
              <a:t>thanks to which honey is </a:t>
            </a:r>
            <a:r>
              <a:rPr lang="ro-RO" dirty="0"/>
              <a:t>        </a:t>
            </a:r>
            <a:r>
              <a:rPr lang="en-US" dirty="0"/>
              <a:t>considered a </a:t>
            </a:r>
            <a:r>
              <a:rPr lang="en-US" dirty="0" err="1"/>
              <a:t>superfood</a:t>
            </a:r>
            <a:r>
              <a:rPr lang="en-US" dirty="0"/>
              <a:t>. </a:t>
            </a:r>
            <a:endParaRPr lang="ro-RO" dirty="0"/>
          </a:p>
          <a:p>
            <a:pPr marL="0" indent="0" algn="just">
              <a:buNone/>
            </a:pPr>
            <a:endParaRPr lang="ro-RO" dirty="0"/>
          </a:p>
          <a:p>
            <a:pPr marL="0" indent="0" algn="just">
              <a:buNone/>
            </a:pPr>
            <a:r>
              <a:rPr lang="en-US" b="1" dirty="0"/>
              <a:t>Bee venom </a:t>
            </a:r>
            <a:r>
              <a:rPr lang="ro-RO" dirty="0"/>
              <a:t>is used </a:t>
            </a:r>
            <a:r>
              <a:rPr lang="en-US" dirty="0"/>
              <a:t>to combat multiple sclerosis, pollen for indigestion,</a:t>
            </a:r>
            <a:r>
              <a:rPr lang="ro-RO" dirty="0"/>
              <a:t> </a:t>
            </a:r>
            <a:r>
              <a:rPr lang="en-US" dirty="0"/>
              <a:t>honey to heal wounds.</a:t>
            </a:r>
            <a:r>
              <a:rPr lang="ro-RO" dirty="0"/>
              <a:t> </a:t>
            </a:r>
          </a:p>
          <a:p>
            <a:pPr marL="0" indent="0" algn="just">
              <a:buNone/>
            </a:pPr>
            <a:endParaRPr lang="ro-RO" dirty="0"/>
          </a:p>
          <a:p>
            <a:pPr marL="0" indent="0" algn="just">
              <a:buNone/>
            </a:pPr>
            <a:r>
              <a:rPr lang="ro-RO" b="1" dirty="0"/>
              <a:t>P</a:t>
            </a:r>
            <a:r>
              <a:rPr lang="en-US" b="1" dirty="0" err="1"/>
              <a:t>ropolis</a:t>
            </a:r>
            <a:r>
              <a:rPr lang="en-US" b="1" dirty="0"/>
              <a:t> </a:t>
            </a:r>
            <a:r>
              <a:rPr lang="ro-RO" dirty="0"/>
              <a:t>is used </a:t>
            </a:r>
            <a:r>
              <a:rPr lang="en-US" dirty="0"/>
              <a:t>against sore throats, as well as</a:t>
            </a:r>
            <a:r>
              <a:rPr lang="ro-RO" dirty="0"/>
              <a:t> </a:t>
            </a:r>
            <a:r>
              <a:rPr lang="en-US" dirty="0"/>
              <a:t>honey and pollen to boost the immune system. </a:t>
            </a:r>
            <a:endParaRPr lang="ro-RO" dirty="0"/>
          </a:p>
          <a:p>
            <a:endParaRPr lang="ko-KR" altLang="en-US" dirty="0">
              <a:latin typeface="Arial" pitchFamily="34" charset="0"/>
              <a:cs typeface="Arial" pitchFamily="34" charset="0"/>
            </a:endParaRPr>
          </a:p>
        </p:txBody>
      </p:sp>
      <p:pic>
        <p:nvPicPr>
          <p:cNvPr id="6" name="Content Placeholder 5"/>
          <p:cNvPicPr>
            <a:picLocks noGrp="1" noChangeAspect="1"/>
          </p:cNvPicPr>
          <p:nvPr>
            <p:ph sz="half" idx="2"/>
          </p:nvPr>
        </p:nvPicPr>
        <p:blipFill>
          <a:blip r:embed="rId2"/>
          <a:stretch>
            <a:fillRect/>
          </a:stretch>
        </p:blipFill>
        <p:spPr>
          <a:xfrm>
            <a:off x="4860032" y="1203598"/>
            <a:ext cx="3523793" cy="2237426"/>
          </a:xfrm>
          <a:prstGeom prst="rect">
            <a:avLst/>
          </a:prstGeom>
        </p:spPr>
      </p:pic>
    </p:spTree>
    <p:extLst>
      <p:ext uri="{BB962C8B-B14F-4D97-AF65-F5344CB8AC3E}">
        <p14:creationId xmlns:p14="http://schemas.microsoft.com/office/powerpoint/2010/main" val="424718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1390005"/>
            <a:ext cx="4860030" cy="646331"/>
          </a:xfrm>
          <a:prstGeom prst="rect">
            <a:avLst/>
          </a:prstGeom>
          <a:noFill/>
        </p:spPr>
        <p:txBody>
          <a:bodyPr wrap="square">
            <a:spAutoFit/>
          </a:bodyPr>
          <a:lstStyle/>
          <a:p>
            <a:pPr algn="r">
              <a:defRPr/>
            </a:pPr>
            <a:r>
              <a:rPr lang="en-US" altLang="ko-KR" sz="3600" b="1" dirty="0">
                <a:solidFill>
                  <a:prstClr val="black">
                    <a:lumMod val="75000"/>
                    <a:lumOff val="25000"/>
                  </a:prstClr>
                </a:solidFill>
                <a:latin typeface="Arial" pitchFamily="34" charset="0"/>
                <a:cs typeface="Arial" pitchFamily="34" charset="0"/>
              </a:rPr>
              <a:t>Salt Mines</a:t>
            </a:r>
          </a:p>
        </p:txBody>
      </p:sp>
      <p:grpSp>
        <p:nvGrpSpPr>
          <p:cNvPr id="11" name="Group 10"/>
          <p:cNvGrpSpPr/>
          <p:nvPr/>
        </p:nvGrpSpPr>
        <p:grpSpPr>
          <a:xfrm>
            <a:off x="7763212" y="4546446"/>
            <a:ext cx="937514" cy="230402"/>
            <a:chOff x="3275856" y="1242391"/>
            <a:chExt cx="1656184" cy="407020"/>
          </a:xfrm>
        </p:grpSpPr>
        <p:sp>
          <p:nvSpPr>
            <p:cNvPr id="12" name="Rounded Rectangle 11"/>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13"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503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23528" y="1419622"/>
            <a:ext cx="8496944" cy="2995737"/>
          </a:xfrm>
        </p:spPr>
        <p:txBody>
          <a:bodyPr/>
          <a:lstStyle/>
          <a:p>
            <a:pPr algn="just"/>
            <a:r>
              <a:rPr lang="en-US" altLang="ko-KR" sz="1600" dirty="0"/>
              <a:t>Miners dug hundreds, even thousands, of feet into the ground, extracting one of humanity's most treasured minerals: salt. After extracting its treasures, miners left the mine but left behind incredible passages as tall as cathedrals.</a:t>
            </a:r>
          </a:p>
          <a:p>
            <a:pPr algn="just"/>
            <a:endParaRPr lang="en-US" altLang="ko-KR" sz="1600" dirty="0"/>
          </a:p>
          <a:p>
            <a:pPr algn="just"/>
            <a:r>
              <a:rPr lang="en-US" altLang="ko-KR" sz="1600" dirty="0"/>
              <a:t>The Romanian salt mines are located between low altitude hills, of 500-700 m, in a gentle continental climate. Considering the admission of the saline treatment efficiency, mostly in pulmonary diseases, the development of this type therapy in Romania is presently in continuous development.</a:t>
            </a:r>
          </a:p>
          <a:p>
            <a:pPr algn="just"/>
            <a:endParaRPr lang="en-US" altLang="ko-KR" sz="1600" dirty="0"/>
          </a:p>
          <a:p>
            <a:pPr algn="just"/>
            <a:r>
              <a:rPr lang="en-US" altLang="ko-KR" sz="1600" dirty="0"/>
              <a:t>Asthma cure is very dependent upon traditional alternative medicine procedures. The onset of modern medicine has not replaced traditional asthma cure because of its popularity and reported success rates. </a:t>
            </a:r>
          </a:p>
          <a:p>
            <a:pPr algn="just"/>
            <a:endParaRPr lang="en-US" altLang="ko-KR" dirty="0"/>
          </a:p>
        </p:txBody>
      </p:sp>
      <p:sp>
        <p:nvSpPr>
          <p:cNvPr id="4" name="Title 3"/>
          <p:cNvSpPr>
            <a:spLocks noGrp="1"/>
          </p:cNvSpPr>
          <p:nvPr>
            <p:ph type="title"/>
          </p:nvPr>
        </p:nvSpPr>
        <p:spPr/>
        <p:txBody>
          <a:bodyPr/>
          <a:lstStyle/>
          <a:p>
            <a:endParaRPr lang="ro-RO" dirty="0"/>
          </a:p>
        </p:txBody>
      </p:sp>
    </p:spTree>
    <p:extLst>
      <p:ext uri="{BB962C8B-B14F-4D97-AF65-F5344CB8AC3E}">
        <p14:creationId xmlns:p14="http://schemas.microsoft.com/office/powerpoint/2010/main" val="390152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187624" y="699542"/>
            <a:ext cx="4032448" cy="2808312"/>
          </a:xfrm>
        </p:spPr>
        <p:txBody>
          <a:bodyPr/>
          <a:lstStyle/>
          <a:p>
            <a:pPr algn="just"/>
            <a:r>
              <a:rPr lang="en-US" altLang="ko-KR" b="1" dirty="0" err="1">
                <a:solidFill>
                  <a:schemeClr val="tx1"/>
                </a:solidFill>
              </a:rPr>
              <a:t>Turda</a:t>
            </a:r>
            <a:r>
              <a:rPr lang="en-US" altLang="ko-KR" b="1" dirty="0">
                <a:solidFill>
                  <a:schemeClr val="tx1"/>
                </a:solidFill>
              </a:rPr>
              <a:t> Salt Mine </a:t>
            </a:r>
            <a:r>
              <a:rPr lang="en-US" altLang="ko-KR" dirty="0"/>
              <a:t>was dug during Middle Ages for salt exploitation. Now is one of the most visited sights in Romania.</a:t>
            </a:r>
          </a:p>
          <a:p>
            <a:pPr algn="just"/>
            <a:endParaRPr lang="en-US" altLang="ko-KR" dirty="0"/>
          </a:p>
          <a:p>
            <a:pPr algn="just"/>
            <a:r>
              <a:rPr lang="en-US" altLang="ko-KR" dirty="0"/>
              <a:t>It was renovated between the years 2008-2010. Therefore, some standards of modern visiting, were included. An elevator with bird’s eye-view was installed, a wheel with gondolas. A recreation space with wharf was created in which tourists can boat.</a:t>
            </a:r>
            <a:endParaRPr lang="ko-KR" altLang="en-US" dirty="0">
              <a:latin typeface="Arial" pitchFamily="34" charset="0"/>
              <a:cs typeface="Arial" pitchFamily="34" charset="0"/>
            </a:endParaRPr>
          </a:p>
        </p:txBody>
      </p:sp>
      <p:pic>
        <p:nvPicPr>
          <p:cNvPr id="4" name="Picture 3"/>
          <p:cNvPicPr>
            <a:picLocks noChangeAspect="1"/>
          </p:cNvPicPr>
          <p:nvPr/>
        </p:nvPicPr>
        <p:blipFill>
          <a:blip r:embed="rId2"/>
          <a:stretch>
            <a:fillRect/>
          </a:stretch>
        </p:blipFill>
        <p:spPr>
          <a:xfrm>
            <a:off x="5680104" y="267494"/>
            <a:ext cx="3116356" cy="2334626"/>
          </a:xfrm>
          <a:prstGeom prst="rect">
            <a:avLst/>
          </a:prstGeom>
        </p:spPr>
      </p:pic>
      <p:pic>
        <p:nvPicPr>
          <p:cNvPr id="6" name="Picture 5"/>
          <p:cNvPicPr>
            <a:picLocks noChangeAspect="1"/>
          </p:cNvPicPr>
          <p:nvPr/>
        </p:nvPicPr>
        <p:blipFill>
          <a:blip r:embed="rId3"/>
          <a:stretch>
            <a:fillRect/>
          </a:stretch>
        </p:blipFill>
        <p:spPr>
          <a:xfrm>
            <a:off x="4499992" y="2931790"/>
            <a:ext cx="3639283" cy="2036001"/>
          </a:xfrm>
          <a:prstGeom prst="rect">
            <a:avLst/>
          </a:prstGeom>
        </p:spPr>
      </p:pic>
    </p:spTree>
    <p:extLst>
      <p:ext uri="{BB962C8B-B14F-4D97-AF65-F5344CB8AC3E}">
        <p14:creationId xmlns:p14="http://schemas.microsoft.com/office/powerpoint/2010/main" val="244001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79512" y="1419622"/>
            <a:ext cx="8496944" cy="2995737"/>
          </a:xfrm>
        </p:spPr>
        <p:txBody>
          <a:bodyPr/>
          <a:lstStyle/>
          <a:p>
            <a:pPr algn="just"/>
            <a:r>
              <a:rPr lang="en-US" altLang="ko-KR" sz="1600" dirty="0"/>
              <a:t>Traditional medicine is the knowledge, skills and practices based on the theories, beliefs and experiences indigenous to different cultures, used in the maintenance of health and in the prevention, diagnosis, improvement or treatment of physical and mental illness.</a:t>
            </a:r>
          </a:p>
          <a:p>
            <a:pPr algn="just"/>
            <a:r>
              <a:rPr lang="en-US" altLang="ko-KR" sz="1600" dirty="0"/>
              <a:t>There are many different systems of traditional medicine, and the philosophy and practices of each are influenced by the prevailing conditions, environment, and geographic area within which it first evolved. </a:t>
            </a:r>
          </a:p>
          <a:p>
            <a:pPr algn="just"/>
            <a:endParaRPr lang="en-US" altLang="ko-KR" sz="1600" dirty="0"/>
          </a:p>
          <a:p>
            <a:pPr algn="just"/>
            <a:r>
              <a:rPr lang="en-US" altLang="ko-KR" sz="1600" dirty="0"/>
              <a:t>A common philosophy is a holistic approach to life, equilibrium of the mind, body, and the environment, and an emphasis on health rather than on disease. Generally, the focus is on the overall condition of the individual, rather than on the particular disease from which the patient is suffering, and the use of herbs is a core part of all systems of traditional medicine. </a:t>
            </a:r>
          </a:p>
        </p:txBody>
      </p:sp>
    </p:spTree>
    <p:extLst>
      <p:ext uri="{BB962C8B-B14F-4D97-AF65-F5344CB8AC3E}">
        <p14:creationId xmlns:p14="http://schemas.microsoft.com/office/powerpoint/2010/main" val="246716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619672" y="1408079"/>
            <a:ext cx="6912768" cy="3744416"/>
          </a:xfrm>
        </p:spPr>
        <p:txBody>
          <a:bodyPr/>
          <a:lstStyle/>
          <a:p>
            <a:pPr algn="ctr"/>
            <a:r>
              <a:rPr lang="en-US" altLang="ko-KR" sz="4800" b="1" dirty="0">
                <a:solidFill>
                  <a:schemeClr val="accent3">
                    <a:lumMod val="75000"/>
                  </a:schemeClr>
                </a:solidFill>
              </a:rPr>
              <a:t>Thank you for your attention!</a:t>
            </a:r>
            <a:endParaRPr lang="ko-KR" altLang="en-US" sz="4800" b="1" dirty="0">
              <a:solidFill>
                <a:schemeClr val="accent3">
                  <a:lumMod val="75000"/>
                </a:schemeClr>
              </a:solidFill>
            </a:endParaRPr>
          </a:p>
          <a:p>
            <a:pPr algn="ctr"/>
            <a:endParaRPr lang="en-US" altLang="ko-KR" sz="3600" b="1" dirty="0"/>
          </a:p>
        </p:txBody>
      </p:sp>
    </p:spTree>
    <p:extLst>
      <p:ext uri="{BB962C8B-B14F-4D97-AF65-F5344CB8AC3E}">
        <p14:creationId xmlns:p14="http://schemas.microsoft.com/office/powerpoint/2010/main" val="17485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r>
              <a:rPr lang="en-US" altLang="ko-KR" dirty="0">
                <a:latin typeface="Arial" pitchFamily="34" charset="0"/>
                <a:cs typeface="Arial" pitchFamily="34" charset="0"/>
              </a:rPr>
              <a:t>.</a:t>
            </a:r>
            <a:endParaRPr lang="ko-KR" altLang="en-US" dirty="0">
              <a:latin typeface="Arial" pitchFamily="34" charset="0"/>
              <a:cs typeface="Arial" pitchFamily="34" charset="0"/>
            </a:endParaRPr>
          </a:p>
        </p:txBody>
      </p:sp>
      <p:sp>
        <p:nvSpPr>
          <p:cNvPr id="4" name="Title 3"/>
          <p:cNvSpPr>
            <a:spLocks noGrp="1"/>
          </p:cNvSpPr>
          <p:nvPr>
            <p:ph type="title"/>
          </p:nvPr>
        </p:nvSpPr>
        <p:spPr/>
        <p:txBody>
          <a:bodyPr/>
          <a:lstStyle/>
          <a:p>
            <a:br>
              <a:rPr lang="ro-RO" dirty="0"/>
            </a:br>
            <a:endParaRPr lang="ro-RO" dirty="0"/>
          </a:p>
        </p:txBody>
      </p:sp>
      <p:sp>
        <p:nvSpPr>
          <p:cNvPr id="6" name="Content Placeholder 5"/>
          <p:cNvSpPr>
            <a:spLocks noGrp="1"/>
          </p:cNvSpPr>
          <p:nvPr>
            <p:ph idx="1"/>
          </p:nvPr>
        </p:nvSpPr>
        <p:spPr>
          <a:xfrm>
            <a:off x="405880" y="1203598"/>
            <a:ext cx="8342584" cy="3744416"/>
          </a:xfrm>
        </p:spPr>
        <p:txBody>
          <a:bodyPr/>
          <a:lstStyle/>
          <a:p>
            <a:pPr algn="just"/>
            <a:r>
              <a:rPr lang="en-US" sz="1800" dirty="0"/>
              <a:t>The Romanian traditional medicine has a long history because it was the means by which people could treat diseases in the days when modern medicine was </a:t>
            </a:r>
            <a:r>
              <a:rPr lang="ro-RO" sz="1800" dirty="0"/>
              <a:t>    </a:t>
            </a:r>
            <a:r>
              <a:rPr lang="en-US" sz="1800" dirty="0"/>
              <a:t>less developed. </a:t>
            </a:r>
            <a:endParaRPr lang="ro-RO" sz="1800" dirty="0"/>
          </a:p>
          <a:p>
            <a:pPr algn="just"/>
            <a:endParaRPr lang="en-US" sz="1800" dirty="0"/>
          </a:p>
          <a:p>
            <a:pPr algn="just"/>
            <a:r>
              <a:rPr lang="ro-RO" sz="1800" dirty="0"/>
              <a:t>T</a:t>
            </a:r>
            <a:r>
              <a:rPr lang="en-US" sz="1800" dirty="0" err="1"/>
              <a:t>raditional</a:t>
            </a:r>
            <a:r>
              <a:rPr lang="en-US" sz="1800" dirty="0"/>
              <a:t> medicine </a:t>
            </a:r>
            <a:r>
              <a:rPr lang="ro-RO" sz="1800" dirty="0"/>
              <a:t>was an</a:t>
            </a:r>
            <a:r>
              <a:rPr lang="en-US" sz="1800" dirty="0"/>
              <a:t> alternative </a:t>
            </a:r>
            <a:r>
              <a:rPr lang="ro-RO" sz="1800" dirty="0"/>
              <a:t>for </a:t>
            </a:r>
            <a:r>
              <a:rPr lang="en-US" sz="1800" dirty="0"/>
              <a:t>people to</a:t>
            </a:r>
            <a:r>
              <a:rPr lang="ro-RO" sz="1800" dirty="0"/>
              <a:t> be</a:t>
            </a:r>
            <a:r>
              <a:rPr lang="en-US" sz="1800" dirty="0"/>
              <a:t> treat</a:t>
            </a:r>
            <a:r>
              <a:rPr lang="ro-RO" sz="1800" dirty="0"/>
              <a:t>ed</a:t>
            </a:r>
            <a:r>
              <a:rPr lang="en-US" sz="1800" dirty="0"/>
              <a:t> in times when </a:t>
            </a:r>
            <a:r>
              <a:rPr lang="ro-RO" sz="1800" dirty="0"/>
              <a:t>  </a:t>
            </a:r>
            <a:r>
              <a:rPr lang="en-US" sz="1800" dirty="0"/>
              <a:t>modern medicine was not as advanced. For different reasons, sometimes,</a:t>
            </a:r>
            <a:r>
              <a:rPr lang="ro-RO" sz="1800" dirty="0"/>
              <a:t>        </a:t>
            </a:r>
            <a:r>
              <a:rPr lang="en-US" sz="1800" dirty="0"/>
              <a:t> people even today prefer not to go to the</a:t>
            </a:r>
            <a:r>
              <a:rPr lang="ro-RO" sz="1800" dirty="0"/>
              <a:t> </a:t>
            </a:r>
            <a:r>
              <a:rPr lang="en-US" sz="1800" dirty="0"/>
              <a:t>doctor, especially if their families have a tradition of caring at home.</a:t>
            </a:r>
            <a:endParaRPr lang="ro-RO" sz="1800" dirty="0"/>
          </a:p>
          <a:p>
            <a:pPr algn="just"/>
            <a:endParaRPr lang="ro-RO" sz="1800" dirty="0"/>
          </a:p>
          <a:p>
            <a:pPr algn="just"/>
            <a:r>
              <a:rPr lang="en-US" sz="1800" dirty="0"/>
              <a:t>Each community had specific natural remedies, based on the geographical area, environmental conditions and other factors. Thus, the use of plants can be</a:t>
            </a:r>
            <a:r>
              <a:rPr lang="ro-RO" sz="1800" dirty="0"/>
              <a:t>        </a:t>
            </a:r>
            <a:r>
              <a:rPr lang="en-US" sz="1800" dirty="0"/>
              <a:t> considered as part of the intangible cultural heritage of each community.</a:t>
            </a:r>
            <a:endParaRPr lang="ro-RO" sz="1800" dirty="0"/>
          </a:p>
          <a:p>
            <a:endParaRPr lang="ro-RO" dirty="0"/>
          </a:p>
        </p:txBody>
      </p:sp>
    </p:spTree>
    <p:extLst>
      <p:ext uri="{BB962C8B-B14F-4D97-AF65-F5344CB8AC3E}">
        <p14:creationId xmlns:p14="http://schemas.microsoft.com/office/powerpoint/2010/main" val="209059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1390005"/>
            <a:ext cx="4860030" cy="830997"/>
          </a:xfrm>
          <a:prstGeom prst="rect">
            <a:avLst/>
          </a:prstGeom>
          <a:noFill/>
        </p:spPr>
        <p:txBody>
          <a:bodyPr wrap="square">
            <a:spAutoFit/>
          </a:bodyPr>
          <a:lstStyle/>
          <a:p>
            <a:pPr algn="r" fontAlgn="auto">
              <a:spcBef>
                <a:spcPts val="0"/>
              </a:spcBef>
              <a:spcAft>
                <a:spcPts val="0"/>
              </a:spcAft>
              <a:defRPr/>
            </a:pPr>
            <a:r>
              <a:rPr lang="en-US" altLang="ko-KR" sz="2400" b="1" dirty="0">
                <a:solidFill>
                  <a:schemeClr val="tx1">
                    <a:lumMod val="75000"/>
                    <a:lumOff val="25000"/>
                  </a:schemeClr>
                </a:solidFill>
                <a:latin typeface="Arial" pitchFamily="34" charset="0"/>
                <a:cs typeface="Arial" pitchFamily="34" charset="0"/>
              </a:rPr>
              <a:t>Traditional use of medicinal and aromatic plants</a:t>
            </a:r>
            <a:endParaRPr kumimoji="0" lang="en-US" altLang="ko-KR" sz="2400" b="1" dirty="0">
              <a:solidFill>
                <a:schemeClr val="tx1">
                  <a:lumMod val="75000"/>
                  <a:lumOff val="25000"/>
                </a:schemeClr>
              </a:solidFill>
              <a:latin typeface="Arial" pitchFamily="34" charset="0"/>
              <a:cs typeface="Arial" pitchFamily="34" charset="0"/>
            </a:endParaRPr>
          </a:p>
        </p:txBody>
      </p:sp>
      <p:grpSp>
        <p:nvGrpSpPr>
          <p:cNvPr id="11" name="Group 10"/>
          <p:cNvGrpSpPr/>
          <p:nvPr/>
        </p:nvGrpSpPr>
        <p:grpSpPr>
          <a:xfrm>
            <a:off x="7763212" y="4546446"/>
            <a:ext cx="937514" cy="230402"/>
            <a:chOff x="3275856" y="1242391"/>
            <a:chExt cx="1656184" cy="407020"/>
          </a:xfrm>
        </p:grpSpPr>
        <p:sp>
          <p:nvSpPr>
            <p:cNvPr id="12" name="Rounded Rectangle 11"/>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72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403648" y="627534"/>
            <a:ext cx="6912768" cy="3744416"/>
          </a:xfrm>
        </p:spPr>
        <p:txBody>
          <a:bodyPr/>
          <a:lstStyle/>
          <a:p>
            <a:pPr algn="just"/>
            <a:r>
              <a:rPr lang="en-US" altLang="ko-KR" sz="1600" dirty="0"/>
              <a:t>The medicine that first of all we have at your fingertips, is the tea. The tea was always be</a:t>
            </a:r>
            <a:r>
              <a:rPr lang="ro-RO" altLang="ko-KR" sz="1600" dirty="0"/>
              <a:t>en</a:t>
            </a:r>
            <a:r>
              <a:rPr lang="en-US" altLang="ko-KR" sz="1600" dirty="0"/>
              <a:t> considered by the Romanians a </a:t>
            </a:r>
            <a:r>
              <a:rPr lang="ro-RO" altLang="ko-KR" sz="1600" dirty="0"/>
              <a:t>cure</a:t>
            </a:r>
            <a:r>
              <a:rPr lang="en-US" altLang="ko-KR" sz="1600" dirty="0"/>
              <a:t> for the sick. Only in recent years, the tea has become an opportunity to chat and socialize. But traditionally, the tea treats diseases of the heart, the pain of any kind, nervousness, upset stomach; all diseases can be cured thanks to the tea.</a:t>
            </a:r>
          </a:p>
          <a:p>
            <a:pPr algn="just"/>
            <a:endParaRPr lang="ro-RO" altLang="ko-KR" sz="1600" dirty="0"/>
          </a:p>
          <a:p>
            <a:pPr algn="just"/>
            <a:r>
              <a:rPr lang="en-US" altLang="ko-KR" sz="1600" dirty="0"/>
              <a:t>Plants are considered </a:t>
            </a:r>
            <a:r>
              <a:rPr lang="ro-RO" altLang="ko-KR" sz="1600" dirty="0"/>
              <a:t>by </a:t>
            </a:r>
            <a:r>
              <a:rPr lang="en-US" altLang="ko-KR" sz="1600" dirty="0"/>
              <a:t>the Romanian p</a:t>
            </a:r>
            <a:r>
              <a:rPr lang="ro-RO" altLang="ko-KR" sz="1600" dirty="0"/>
              <a:t>eople</a:t>
            </a:r>
            <a:r>
              <a:rPr lang="en-US" altLang="ko-KR" sz="1600" dirty="0"/>
              <a:t> living beings who hear, see, feel, suffer, have souls.</a:t>
            </a:r>
          </a:p>
          <a:p>
            <a:pPr algn="just"/>
            <a:endParaRPr lang="ro-RO" altLang="ko-KR" sz="1600" dirty="0"/>
          </a:p>
          <a:p>
            <a:pPr algn="just"/>
            <a:r>
              <a:rPr lang="en-US" altLang="ko-KR" sz="1600" dirty="0"/>
              <a:t>The secret is to know which tea can help you with your problem. For example, St. John's </a:t>
            </a:r>
            <a:r>
              <a:rPr lang="en-US" altLang="ko-KR" sz="1600" dirty="0" err="1"/>
              <a:t>wort</a:t>
            </a:r>
            <a:r>
              <a:rPr lang="en-US" altLang="ko-KR" sz="1600" dirty="0"/>
              <a:t> for gastritis, linden to calm down, the mint for the indisposition of the stomach, </a:t>
            </a:r>
            <a:r>
              <a:rPr lang="en-GB" altLang="ko-KR" sz="1600" dirty="0"/>
              <a:t>camomile</a:t>
            </a:r>
            <a:r>
              <a:rPr lang="en-US" altLang="ko-KR" sz="1600" dirty="0"/>
              <a:t> is efficient and is a disinfectant in cases of colds, the tamarisk can be used for vitamin deficiency and yarrow for bronchitis. </a:t>
            </a:r>
            <a:endParaRPr lang="ro-RO" altLang="ko-KR" sz="1600" dirty="0"/>
          </a:p>
        </p:txBody>
      </p:sp>
    </p:spTree>
    <p:extLst>
      <p:ext uri="{BB962C8B-B14F-4D97-AF65-F5344CB8AC3E}">
        <p14:creationId xmlns:p14="http://schemas.microsoft.com/office/powerpoint/2010/main" val="97910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520" y="411510"/>
            <a:ext cx="2395936" cy="1292464"/>
          </a:xfrm>
          <a:prstGeom prst="rect">
            <a:avLst/>
          </a:prstGeom>
        </p:spPr>
      </p:pic>
      <p:sp>
        <p:nvSpPr>
          <p:cNvPr id="6" name="TextBox 5"/>
          <p:cNvSpPr txBox="1"/>
          <p:nvPr/>
        </p:nvSpPr>
        <p:spPr>
          <a:xfrm>
            <a:off x="827584" y="1717459"/>
            <a:ext cx="1440160" cy="369332"/>
          </a:xfrm>
          <a:prstGeom prst="rect">
            <a:avLst/>
          </a:prstGeom>
          <a:noFill/>
        </p:spPr>
        <p:txBody>
          <a:bodyPr wrap="square" rtlCol="0">
            <a:spAutoFit/>
          </a:bodyPr>
          <a:lstStyle/>
          <a:p>
            <a:r>
              <a:rPr lang="ro-RO" dirty="0"/>
              <a:t>Camomile</a:t>
            </a:r>
          </a:p>
        </p:txBody>
      </p:sp>
      <p:pic>
        <p:nvPicPr>
          <p:cNvPr id="7" name="Picture 6"/>
          <p:cNvPicPr>
            <a:picLocks noChangeAspect="1"/>
          </p:cNvPicPr>
          <p:nvPr/>
        </p:nvPicPr>
        <p:blipFill>
          <a:blip r:embed="rId4"/>
          <a:stretch>
            <a:fillRect/>
          </a:stretch>
        </p:blipFill>
        <p:spPr>
          <a:xfrm>
            <a:off x="3347864" y="1189130"/>
            <a:ext cx="2160240" cy="1425989"/>
          </a:xfrm>
          <a:prstGeom prst="rect">
            <a:avLst/>
          </a:prstGeom>
        </p:spPr>
      </p:pic>
      <p:sp>
        <p:nvSpPr>
          <p:cNvPr id="8" name="TextBox 7"/>
          <p:cNvSpPr txBox="1"/>
          <p:nvPr/>
        </p:nvSpPr>
        <p:spPr>
          <a:xfrm>
            <a:off x="3970276" y="2615119"/>
            <a:ext cx="1368152" cy="369332"/>
          </a:xfrm>
          <a:prstGeom prst="rect">
            <a:avLst/>
          </a:prstGeom>
          <a:noFill/>
        </p:spPr>
        <p:txBody>
          <a:bodyPr wrap="square" rtlCol="0">
            <a:spAutoFit/>
          </a:bodyPr>
          <a:lstStyle/>
          <a:p>
            <a:r>
              <a:rPr lang="ro-RO" dirty="0"/>
              <a:t>Mint</a:t>
            </a:r>
          </a:p>
        </p:txBody>
      </p:sp>
      <p:pic>
        <p:nvPicPr>
          <p:cNvPr id="9" name="Picture 8"/>
          <p:cNvPicPr>
            <a:picLocks noChangeAspect="1"/>
          </p:cNvPicPr>
          <p:nvPr/>
        </p:nvPicPr>
        <p:blipFill>
          <a:blip r:embed="rId5"/>
          <a:stretch>
            <a:fillRect/>
          </a:stretch>
        </p:blipFill>
        <p:spPr>
          <a:xfrm>
            <a:off x="6208512" y="512415"/>
            <a:ext cx="1963888" cy="1353429"/>
          </a:xfrm>
          <a:prstGeom prst="rect">
            <a:avLst/>
          </a:prstGeom>
        </p:spPr>
      </p:pic>
      <p:sp>
        <p:nvSpPr>
          <p:cNvPr id="10" name="TextBox 9"/>
          <p:cNvSpPr txBox="1"/>
          <p:nvPr/>
        </p:nvSpPr>
        <p:spPr>
          <a:xfrm>
            <a:off x="6660232" y="2086791"/>
            <a:ext cx="2088232" cy="369332"/>
          </a:xfrm>
          <a:prstGeom prst="rect">
            <a:avLst/>
          </a:prstGeom>
          <a:noFill/>
        </p:spPr>
        <p:txBody>
          <a:bodyPr wrap="square" rtlCol="0">
            <a:spAutoFit/>
          </a:bodyPr>
          <a:lstStyle/>
          <a:p>
            <a:r>
              <a:rPr lang="ro-RO" dirty="0"/>
              <a:t>Raspberry leaves</a:t>
            </a:r>
          </a:p>
        </p:txBody>
      </p:sp>
      <p:pic>
        <p:nvPicPr>
          <p:cNvPr id="12" name="Picture 11"/>
          <p:cNvPicPr>
            <a:picLocks noChangeAspect="1"/>
          </p:cNvPicPr>
          <p:nvPr/>
        </p:nvPicPr>
        <p:blipFill>
          <a:blip r:embed="rId6"/>
          <a:stretch>
            <a:fillRect/>
          </a:stretch>
        </p:blipFill>
        <p:spPr>
          <a:xfrm>
            <a:off x="574421" y="2681708"/>
            <a:ext cx="2413403" cy="1474217"/>
          </a:xfrm>
          <a:prstGeom prst="rect">
            <a:avLst/>
          </a:prstGeom>
        </p:spPr>
      </p:pic>
      <p:sp>
        <p:nvSpPr>
          <p:cNvPr id="13" name="TextBox 12"/>
          <p:cNvSpPr txBox="1"/>
          <p:nvPr/>
        </p:nvSpPr>
        <p:spPr>
          <a:xfrm>
            <a:off x="1475656" y="4299942"/>
            <a:ext cx="1368152" cy="369332"/>
          </a:xfrm>
          <a:prstGeom prst="rect">
            <a:avLst/>
          </a:prstGeom>
          <a:noFill/>
        </p:spPr>
        <p:txBody>
          <a:bodyPr wrap="square" rtlCol="0">
            <a:spAutoFit/>
          </a:bodyPr>
          <a:lstStyle/>
          <a:p>
            <a:r>
              <a:rPr lang="ro-RO" dirty="0"/>
              <a:t>Pine</a:t>
            </a:r>
          </a:p>
        </p:txBody>
      </p:sp>
      <p:pic>
        <p:nvPicPr>
          <p:cNvPr id="15" name="Picture 14"/>
          <p:cNvPicPr>
            <a:picLocks noChangeAspect="1"/>
          </p:cNvPicPr>
          <p:nvPr/>
        </p:nvPicPr>
        <p:blipFill>
          <a:blip r:embed="rId7"/>
          <a:stretch>
            <a:fillRect/>
          </a:stretch>
        </p:blipFill>
        <p:spPr>
          <a:xfrm>
            <a:off x="5771749" y="2778389"/>
            <a:ext cx="2112619" cy="1444877"/>
          </a:xfrm>
          <a:prstGeom prst="rect">
            <a:avLst/>
          </a:prstGeom>
        </p:spPr>
      </p:pic>
      <p:sp>
        <p:nvSpPr>
          <p:cNvPr id="17" name="TextBox 16"/>
          <p:cNvSpPr txBox="1"/>
          <p:nvPr/>
        </p:nvSpPr>
        <p:spPr>
          <a:xfrm>
            <a:off x="6300192" y="4360866"/>
            <a:ext cx="1296144" cy="369332"/>
          </a:xfrm>
          <a:prstGeom prst="rect">
            <a:avLst/>
          </a:prstGeom>
          <a:noFill/>
        </p:spPr>
        <p:txBody>
          <a:bodyPr wrap="square" rtlCol="0">
            <a:spAutoFit/>
          </a:bodyPr>
          <a:lstStyle/>
          <a:p>
            <a:r>
              <a:rPr lang="ro-RO" dirty="0"/>
              <a:t>Tamarisk</a:t>
            </a:r>
          </a:p>
        </p:txBody>
      </p:sp>
    </p:spTree>
    <p:extLst>
      <p:ext uri="{BB962C8B-B14F-4D97-AF65-F5344CB8AC3E}">
        <p14:creationId xmlns:p14="http://schemas.microsoft.com/office/powerpoint/2010/main" val="351481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95719" y="843558"/>
            <a:ext cx="3600400" cy="3744416"/>
          </a:xfrm>
        </p:spPr>
        <p:txBody>
          <a:bodyPr/>
          <a:lstStyle/>
          <a:p>
            <a:pPr algn="just"/>
            <a:r>
              <a:rPr lang="en-US" altLang="ko-KR" sz="1600" dirty="0"/>
              <a:t>It was believed that harvesting the plant in holy days would give it greater powers. The perfect harvesting day was June 24, the birthday of Saint John the Baptist, which is, in fact, most of the time, the period of maximum flowering of St. John's </a:t>
            </a:r>
            <a:r>
              <a:rPr lang="en-US" altLang="ko-KR" sz="1600" dirty="0" err="1"/>
              <a:t>wort</a:t>
            </a:r>
            <a:r>
              <a:rPr lang="en-US" altLang="ko-KR" sz="1600" dirty="0"/>
              <a:t>. </a:t>
            </a:r>
          </a:p>
          <a:p>
            <a:pPr algn="just"/>
            <a:endParaRPr lang="en-US" altLang="ko-KR" sz="1600" dirty="0"/>
          </a:p>
          <a:p>
            <a:pPr algn="just"/>
            <a:r>
              <a:rPr lang="en-US" altLang="ko-KR" sz="1600" dirty="0"/>
              <a:t>This plant is used as a diuretic and for the treatment of wounds and hemorrhoids, kidney and lung disease, digestive system diseases, for wound healing and pain relieving.</a:t>
            </a:r>
          </a:p>
          <a:p>
            <a:pPr algn="just"/>
            <a:endParaRPr lang="ko-KR" altLang="en-US" dirty="0">
              <a:latin typeface="Arial" pitchFamily="34" charset="0"/>
              <a:cs typeface="Arial" pitchFamily="34" charset="0"/>
            </a:endParaRPr>
          </a:p>
        </p:txBody>
      </p:sp>
      <p:sp>
        <p:nvSpPr>
          <p:cNvPr id="10" name="TextBox 9"/>
          <p:cNvSpPr txBox="1"/>
          <p:nvPr/>
        </p:nvSpPr>
        <p:spPr>
          <a:xfrm>
            <a:off x="1619672" y="330210"/>
            <a:ext cx="6264696" cy="369332"/>
          </a:xfrm>
          <a:prstGeom prst="rect">
            <a:avLst/>
          </a:prstGeom>
          <a:noFill/>
        </p:spPr>
        <p:txBody>
          <a:bodyPr wrap="square" rtlCol="0">
            <a:spAutoFit/>
          </a:bodyPr>
          <a:lstStyle/>
          <a:p>
            <a:r>
              <a:rPr lang="ro-RO" b="1" dirty="0">
                <a:latin typeface="Arial" panose="020B0604020202020204" pitchFamily="34" charset="0"/>
                <a:cs typeface="Arial" panose="020B0604020202020204" pitchFamily="34" charset="0"/>
              </a:rPr>
              <a:t>St. John</a:t>
            </a:r>
            <a:r>
              <a:rPr lang="en-US" b="1" dirty="0">
                <a:latin typeface="Arial" panose="020B0604020202020204" pitchFamily="34" charset="0"/>
                <a:cs typeface="Arial" panose="020B0604020202020204" pitchFamily="34" charset="0"/>
              </a:rPr>
              <a:t>’s </a:t>
            </a:r>
            <a:r>
              <a:rPr lang="en-US" b="1" dirty="0" err="1">
                <a:latin typeface="Arial" panose="020B0604020202020204" pitchFamily="34" charset="0"/>
                <a:cs typeface="Arial" panose="020B0604020202020204" pitchFamily="34" charset="0"/>
              </a:rPr>
              <a:t>Wort</a:t>
            </a:r>
            <a:r>
              <a:rPr lang="en-US" b="1" dirty="0">
                <a:latin typeface="Arial" panose="020B0604020202020204" pitchFamily="34" charset="0"/>
                <a:cs typeface="Arial" panose="020B0604020202020204" pitchFamily="34" charset="0"/>
              </a:rPr>
              <a:t> Plant</a:t>
            </a:r>
            <a:endParaRPr lang="ro-RO" b="1" dirty="0">
              <a:latin typeface="Arial" panose="020B0604020202020204" pitchFamily="34" charset="0"/>
              <a:cs typeface="Arial" panose="020B0604020202020204" pitchFamily="34" charset="0"/>
            </a:endParaRPr>
          </a:p>
        </p:txBody>
      </p:sp>
      <p:sp>
        <p:nvSpPr>
          <p:cNvPr id="13" name="TextBox 12"/>
          <p:cNvSpPr txBox="1"/>
          <p:nvPr/>
        </p:nvSpPr>
        <p:spPr>
          <a:xfrm>
            <a:off x="5436096" y="1203598"/>
            <a:ext cx="2664296" cy="2880320"/>
          </a:xfrm>
          <a:prstGeom prst="rect">
            <a:avLst/>
          </a:prstGeom>
          <a:noFill/>
        </p:spPr>
        <p:txBody>
          <a:bodyPr wrap="square" rtlCol="0">
            <a:spAutoFit/>
          </a:bodyPr>
          <a:lstStyle/>
          <a:p>
            <a:endParaRPr lang="ro-RO" dirty="0"/>
          </a:p>
        </p:txBody>
      </p:sp>
      <p:pic>
        <p:nvPicPr>
          <p:cNvPr id="14" name="Picture 13"/>
          <p:cNvPicPr>
            <a:picLocks noChangeAspect="1"/>
          </p:cNvPicPr>
          <p:nvPr/>
        </p:nvPicPr>
        <p:blipFill>
          <a:blip r:embed="rId2"/>
          <a:stretch>
            <a:fillRect/>
          </a:stretch>
        </p:blipFill>
        <p:spPr>
          <a:xfrm>
            <a:off x="5364088" y="1275606"/>
            <a:ext cx="2736304" cy="2736304"/>
          </a:xfrm>
          <a:prstGeom prst="rect">
            <a:avLst/>
          </a:prstGeom>
        </p:spPr>
      </p:pic>
    </p:spTree>
    <p:extLst>
      <p:ext uri="{BB962C8B-B14F-4D97-AF65-F5344CB8AC3E}">
        <p14:creationId xmlns:p14="http://schemas.microsoft.com/office/powerpoint/2010/main" val="216298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9622"/>
            <a:ext cx="8496944" cy="2592288"/>
          </a:xfrm>
        </p:spPr>
        <p:txBody>
          <a:bodyPr/>
          <a:lstStyle/>
          <a:p>
            <a:pPr algn="just"/>
            <a:endParaRPr lang="ro-RO" dirty="0"/>
          </a:p>
          <a:p>
            <a:pPr algn="just"/>
            <a:r>
              <a:rPr lang="en-US" dirty="0"/>
              <a:t>Also popular wisdom asserts the importance of maintaining relations with the Earth. Farmers often walk barefoot in summer, especially mowing and their houses have ground on the floor and on the porches. Summer is </a:t>
            </a:r>
            <a:r>
              <a:rPr lang="ro-RO" dirty="0"/>
              <a:t>     </a:t>
            </a:r>
            <a:r>
              <a:rPr lang="en-US" dirty="0"/>
              <a:t>good for children to be allowed to walk barefoot, like walking for ages the peasants‘ children. As their connection with the nature is more direct </a:t>
            </a:r>
            <a:r>
              <a:rPr lang="ro-RO" dirty="0"/>
              <a:t>       </a:t>
            </a:r>
            <a:r>
              <a:rPr lang="en-US" dirty="0"/>
              <a:t>during the summer, the better they will </a:t>
            </a:r>
            <a:r>
              <a:rPr lang="ro-RO" dirty="0"/>
              <a:t>be </a:t>
            </a:r>
            <a:r>
              <a:rPr lang="en-US" dirty="0"/>
              <a:t>protected from all diseases in </a:t>
            </a:r>
            <a:r>
              <a:rPr lang="ro-RO" dirty="0"/>
              <a:t>      </a:t>
            </a:r>
            <a:r>
              <a:rPr lang="en-US" dirty="0"/>
              <a:t>winter.</a:t>
            </a:r>
          </a:p>
          <a:p>
            <a:endParaRPr lang="en-US" b="1" dirty="0">
              <a:latin typeface="Arial" pitchFamily="34" charset="0"/>
              <a:cs typeface="Arial" pitchFamily="34" charset="0"/>
            </a:endParaRPr>
          </a:p>
        </p:txBody>
      </p:sp>
      <p:sp>
        <p:nvSpPr>
          <p:cNvPr id="4" name="Title 3"/>
          <p:cNvSpPr>
            <a:spLocks noGrp="1"/>
          </p:cNvSpPr>
          <p:nvPr>
            <p:ph type="title"/>
          </p:nvPr>
        </p:nvSpPr>
        <p:spPr>
          <a:xfrm>
            <a:off x="395536" y="19455"/>
            <a:ext cx="9144000" cy="884466"/>
          </a:xfrm>
        </p:spPr>
        <p:txBody>
          <a:bodyPr/>
          <a:lstStyle/>
          <a:p>
            <a:r>
              <a:rPr lang="en-US" sz="3200" dirty="0"/>
              <a:t>Popular Wisdom </a:t>
            </a:r>
            <a:endParaRPr lang="ro-RO" sz="3200" dirty="0"/>
          </a:p>
        </p:txBody>
      </p:sp>
    </p:spTree>
    <p:extLst>
      <p:ext uri="{BB962C8B-B14F-4D97-AF65-F5344CB8AC3E}">
        <p14:creationId xmlns:p14="http://schemas.microsoft.com/office/powerpoint/2010/main" val="50809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403648" y="555526"/>
            <a:ext cx="7416824" cy="3744416"/>
          </a:xfrm>
        </p:spPr>
        <p:txBody>
          <a:bodyPr/>
          <a:lstStyle/>
          <a:p>
            <a:pPr algn="just"/>
            <a:r>
              <a:rPr lang="en-US" altLang="ko-KR" sz="1600" dirty="0"/>
              <a:t>The category of traditional treatments also includes spells, a method that is seen less and whose results are less obvious in a direct way. Spells are verses or words spoken by an elderly woman, called exorcist or witch. During some spells, they light up matches. The spell removes the sufferings from the sick person and sent them to places never known or seen by humans. One of the most common cases when the spells are made is the evil eye. When the beauty and the health of a person aroused envy or there was an incompatible look, it is said that this person took the evil eye</a:t>
            </a:r>
            <a:r>
              <a:rPr lang="ro-RO" altLang="ko-KR" sz="1600" dirty="0"/>
              <a:t>.</a:t>
            </a:r>
          </a:p>
          <a:p>
            <a:pPr algn="just"/>
            <a:endParaRPr lang="ro-RO" altLang="ko-KR" sz="1600" dirty="0"/>
          </a:p>
          <a:p>
            <a:pPr algn="just"/>
            <a:r>
              <a:rPr lang="en-US" altLang="ko-KR" sz="1600" dirty="0"/>
              <a:t>At the same time, Romanians have some beliefs for what concerns the origin of the disease, among which the most famous is that the diseases are of the devil. Therefore, to treat them are invoked God, the Virgin Mary, the saints, but is also very important the role of the priest and the candle from Mass Resurrection of Jesus Christ. Garlic, pepper and basil are also part of the means of protecting the health and luck, keeping the evil spirits away from the people. </a:t>
            </a:r>
            <a:endParaRPr lang="ko-KR" altLang="en-US" sz="1600" dirty="0"/>
          </a:p>
        </p:txBody>
      </p:sp>
    </p:spTree>
    <p:extLst>
      <p:ext uri="{BB962C8B-B14F-4D97-AF65-F5344CB8AC3E}">
        <p14:creationId xmlns:p14="http://schemas.microsoft.com/office/powerpoint/2010/main" val="102667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1390005"/>
            <a:ext cx="4860030" cy="646331"/>
          </a:xfrm>
          <a:prstGeom prst="rect">
            <a:avLst/>
          </a:prstGeom>
          <a:noFill/>
        </p:spPr>
        <p:txBody>
          <a:bodyPr wrap="square">
            <a:spAutoFit/>
          </a:bodyPr>
          <a:lstStyle/>
          <a:p>
            <a:pPr algn="r" fontAlgn="auto">
              <a:spcBef>
                <a:spcPts val="0"/>
              </a:spcBef>
              <a:spcAft>
                <a:spcPts val="0"/>
              </a:spcAft>
              <a:defRPr/>
            </a:pPr>
            <a:r>
              <a:rPr kumimoji="0" lang="ro-RO" altLang="ko-KR" sz="3600" b="1" dirty="0">
                <a:solidFill>
                  <a:schemeClr val="tx1">
                    <a:lumMod val="75000"/>
                    <a:lumOff val="25000"/>
                  </a:schemeClr>
                </a:solidFill>
                <a:latin typeface="Arial" pitchFamily="34" charset="0"/>
                <a:cs typeface="Arial" pitchFamily="34" charset="0"/>
              </a:rPr>
              <a:t>Bee Medicine</a:t>
            </a:r>
            <a:endParaRPr kumimoji="0" lang="en-US" altLang="ko-KR" sz="3600" b="1" dirty="0">
              <a:solidFill>
                <a:schemeClr val="tx1">
                  <a:lumMod val="75000"/>
                  <a:lumOff val="25000"/>
                </a:schemeClr>
              </a:solidFill>
              <a:latin typeface="Arial" pitchFamily="34" charset="0"/>
              <a:cs typeface="Arial" pitchFamily="34" charset="0"/>
            </a:endParaRPr>
          </a:p>
        </p:txBody>
      </p:sp>
      <p:grpSp>
        <p:nvGrpSpPr>
          <p:cNvPr id="11" name="Group 10"/>
          <p:cNvGrpSpPr/>
          <p:nvPr/>
        </p:nvGrpSpPr>
        <p:grpSpPr>
          <a:xfrm>
            <a:off x="7763212" y="4546446"/>
            <a:ext cx="937514" cy="230402"/>
            <a:chOff x="3275856" y="1242391"/>
            <a:chExt cx="1656184" cy="407020"/>
          </a:xfrm>
        </p:grpSpPr>
        <p:sp>
          <p:nvSpPr>
            <p:cNvPr id="12" name="Rounded Rectangle 11"/>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0810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1140</Words>
  <Application>Microsoft Office PowerPoint</Application>
  <PresentationFormat>On-screen Show (16:9)</PresentationFormat>
  <Paragraphs>51</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맑은 고딕</vt:lpstr>
      <vt:lpstr>Arial</vt:lpstr>
      <vt:lpstr>Calibri</vt:lpstr>
      <vt:lpstr>Office Theme</vt:lpstr>
      <vt:lpstr>Custom Design</vt:lpstr>
      <vt:lpstr>PowerPoint Presentation</vt:lpstr>
      <vt:lpstr> </vt:lpstr>
      <vt:lpstr>PowerPoint Presentation</vt:lpstr>
      <vt:lpstr>PowerPoint Presentation</vt:lpstr>
      <vt:lpstr>PowerPoint Presentation</vt:lpstr>
      <vt:lpstr>PowerPoint Presentation</vt:lpstr>
      <vt:lpstr>Popular Wisdom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Daniela Rotaru</cp:lastModifiedBy>
  <cp:revision>49</cp:revision>
  <dcterms:created xsi:type="dcterms:W3CDTF">2014-04-01T16:27:38Z</dcterms:created>
  <dcterms:modified xsi:type="dcterms:W3CDTF">2021-04-06T17:10:09Z</dcterms:modified>
</cp:coreProperties>
</file>